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66" r:id="rId2"/>
    <p:sldId id="267" r:id="rId3"/>
    <p:sldId id="277" r:id="rId4"/>
    <p:sldId id="273" r:id="rId5"/>
    <p:sldId id="268" r:id="rId6"/>
    <p:sldId id="272" r:id="rId7"/>
    <p:sldId id="269" r:id="rId8"/>
    <p:sldId id="276" r:id="rId9"/>
    <p:sldId id="270" r:id="rId10"/>
    <p:sldId id="271" r:id="rId11"/>
    <p:sldId id="275" r:id="rId12"/>
    <p:sldId id="274" r:id="rId13"/>
    <p:sldId id="282" r:id="rId14"/>
    <p:sldId id="256" r:id="rId15"/>
    <p:sldId id="257" r:id="rId16"/>
    <p:sldId id="263" r:id="rId17"/>
    <p:sldId id="259" r:id="rId18"/>
    <p:sldId id="260" r:id="rId19"/>
    <p:sldId id="261" r:id="rId20"/>
    <p:sldId id="262" r:id="rId21"/>
    <p:sldId id="264" r:id="rId22"/>
    <p:sldId id="265" r:id="rId23"/>
    <p:sldId id="279" r:id="rId24"/>
    <p:sldId id="278" r:id="rId25"/>
    <p:sldId id="281" r:id="rId26"/>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99" d="100"/>
          <a:sy n="99" d="100"/>
        </p:scale>
        <p:origin x="93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6D46AFF-486A-44A6-9C5B-689DDC3667CA}" type="doc">
      <dgm:prSet loTypeId="urn:microsoft.com/office/officeart/2008/layout/VerticalCurvedList" loCatId="list" qsTypeId="urn:microsoft.com/office/officeart/2005/8/quickstyle/simple1" qsCatId="simple" csTypeId="urn:microsoft.com/office/officeart/2005/8/colors/colorful5" csCatId="colorful" phldr="1"/>
      <dgm:spPr/>
      <dgm:t>
        <a:bodyPr/>
        <a:lstStyle/>
        <a:p>
          <a:endParaRPr lang="zh-TW" altLang="en-US"/>
        </a:p>
      </dgm:t>
    </dgm:pt>
    <dgm:pt modelId="{7D700E12-6BDA-4B34-9DE2-48F03C7E8DD7}">
      <dgm:prSet phldrT="[文字]"/>
      <dgm:spPr/>
      <dgm:t>
        <a:bodyPr/>
        <a:lstStyle/>
        <a:p>
          <a:r>
            <a:rPr lang="zh-TW" altLang="en-US" dirty="0">
              <a:latin typeface="微軟正黑體" panose="020B0604030504040204" pitchFamily="34" charset="-120"/>
              <a:ea typeface="微軟正黑體" panose="020B0604030504040204" pitchFamily="34" charset="-120"/>
            </a:rPr>
            <a:t>一、起訖點及公車費計算方式</a:t>
          </a:r>
        </a:p>
      </dgm:t>
    </dgm:pt>
    <dgm:pt modelId="{BFA69671-B446-4536-9BE0-1DBF56C6FF79}" type="parTrans" cxnId="{12AECC9C-8093-4CF8-9067-6594C1A7546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15C220D-7349-418D-BBF3-A6870DA9AB97}" type="sibTrans" cxnId="{12AECC9C-8093-4CF8-9067-6594C1A75460}">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14FD652-D511-4E1C-BA35-9C394C63244A}">
      <dgm:prSet phldrT="[文字]"/>
      <dgm:spPr/>
      <dgm:t>
        <a:bodyPr/>
        <a:lstStyle/>
        <a:p>
          <a:r>
            <a:rPr lang="zh-TW" altLang="en-US" dirty="0">
              <a:latin typeface="微軟正黑體" panose="020B0604030504040204" pitchFamily="34" charset="-120"/>
              <a:ea typeface="微軟正黑體" panose="020B0604030504040204" pitchFamily="34" charset="-120"/>
            </a:rPr>
            <a:t>二、雜費計算方式</a:t>
          </a:r>
        </a:p>
      </dgm:t>
    </dgm:pt>
    <dgm:pt modelId="{D7356DDC-2DF2-4D62-ABF6-79A60AE901D8}" type="parTrans" cxnId="{863FD55D-A798-4AB1-976F-A55F2F694409}">
      <dgm:prSet/>
      <dgm:spPr/>
      <dgm:t>
        <a:bodyPr/>
        <a:lstStyle/>
        <a:p>
          <a:endParaRPr lang="zh-TW" altLang="en-US">
            <a:latin typeface="微軟正黑體" panose="020B0604030504040204" pitchFamily="34" charset="-120"/>
            <a:ea typeface="微軟正黑體" panose="020B0604030504040204" pitchFamily="34" charset="-120"/>
          </a:endParaRPr>
        </a:p>
      </dgm:t>
    </dgm:pt>
    <dgm:pt modelId="{DCCF2446-D07F-4477-84F5-1F6259077597}" type="sibTrans" cxnId="{863FD55D-A798-4AB1-976F-A55F2F694409}">
      <dgm:prSet/>
      <dgm:spPr/>
      <dgm:t>
        <a:bodyPr/>
        <a:lstStyle/>
        <a:p>
          <a:endParaRPr lang="zh-TW" altLang="en-US">
            <a:latin typeface="微軟正黑體" panose="020B0604030504040204" pitchFamily="34" charset="-120"/>
            <a:ea typeface="微軟正黑體" panose="020B0604030504040204" pitchFamily="34" charset="-120"/>
          </a:endParaRPr>
        </a:p>
      </dgm:t>
    </dgm:pt>
    <dgm:pt modelId="{2D2D3441-33DC-4ED1-A55C-575000DC97E4}">
      <dgm:prSet phldrT="[文字]"/>
      <dgm:spPr/>
      <dgm:t>
        <a:bodyPr/>
        <a:lstStyle/>
        <a:p>
          <a:r>
            <a:rPr lang="zh-TW" altLang="en-US" dirty="0">
              <a:latin typeface="微軟正黑體" panose="020B0604030504040204" pitchFamily="34" charset="-120"/>
              <a:ea typeface="微軟正黑體" panose="020B0604030504040204" pitchFamily="34" charset="-120"/>
            </a:rPr>
            <a:t>三、其他</a:t>
          </a:r>
        </a:p>
      </dgm:t>
    </dgm:pt>
    <dgm:pt modelId="{0F7A2221-984D-41FD-AC56-926874655D84}" type="parTrans" cxnId="{2F95437E-3461-4CD3-A69E-BBB91C1F3D4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A729C1A6-77D8-4F5D-A3B2-C833FC4F4EED}" type="sibTrans" cxnId="{2F95437E-3461-4CD3-A69E-BBB91C1F3D4F}">
      <dgm:prSet/>
      <dgm:spPr/>
      <dgm:t>
        <a:bodyPr/>
        <a:lstStyle/>
        <a:p>
          <a:endParaRPr lang="zh-TW" altLang="en-US">
            <a:latin typeface="微軟正黑體" panose="020B0604030504040204" pitchFamily="34" charset="-120"/>
            <a:ea typeface="微軟正黑體" panose="020B0604030504040204" pitchFamily="34" charset="-120"/>
          </a:endParaRPr>
        </a:p>
      </dgm:t>
    </dgm:pt>
    <dgm:pt modelId="{F406C6AD-2631-40AB-8519-9EB63A2A4AA4}">
      <dgm:prSet/>
      <dgm:spPr/>
      <dgm:t>
        <a:bodyPr/>
        <a:lstStyle/>
        <a:p>
          <a:r>
            <a:rPr lang="zh-TW" altLang="en-US" dirty="0">
              <a:latin typeface="微軟正黑體" panose="020B0604030504040204" pitchFamily="34" charset="-120"/>
              <a:ea typeface="微軟正黑體" panose="020B0604030504040204" pitchFamily="34" charset="-120"/>
            </a:rPr>
            <a:t>四、附錄</a:t>
          </a:r>
          <a:r>
            <a:rPr lang="en-US" altLang="zh-TW" dirty="0">
              <a:latin typeface="微軟正黑體" panose="020B0604030504040204" pitchFamily="34" charset="-120"/>
              <a:ea typeface="微軟正黑體" panose="020B0604030504040204" pitchFamily="34" charset="-120"/>
            </a:rPr>
            <a:t>1</a:t>
          </a:r>
          <a:r>
            <a:rPr lang="zh-TW" altLang="en-US" dirty="0">
              <a:latin typeface="微軟正黑體" panose="020B0604030504040204" pitchFamily="34" charset="-120"/>
              <a:ea typeface="微軟正黑體" panose="020B0604030504040204" pitchFamily="34" charset="-120"/>
            </a:rPr>
            <a:t>：單程總里程數計算範例</a:t>
          </a:r>
        </a:p>
      </dgm:t>
    </dgm:pt>
    <dgm:pt modelId="{8C2CF965-D217-4EE9-AFC6-9111D0C86581}" type="parTrans" cxnId="{2BC916E3-43FD-46B1-9CB2-D6F2C3EA1F5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76AB057B-0F4F-4387-8C5C-5616398EF8AF}" type="sibTrans" cxnId="{2BC916E3-43FD-46B1-9CB2-D6F2C3EA1F5E}">
      <dgm:prSet/>
      <dgm:spPr/>
      <dgm:t>
        <a:bodyPr/>
        <a:lstStyle/>
        <a:p>
          <a:endParaRPr lang="zh-TW" altLang="en-US">
            <a:latin typeface="微軟正黑體" panose="020B0604030504040204" pitchFamily="34" charset="-120"/>
            <a:ea typeface="微軟正黑體" panose="020B0604030504040204" pitchFamily="34" charset="-120"/>
          </a:endParaRPr>
        </a:p>
      </dgm:t>
    </dgm:pt>
    <dgm:pt modelId="{50C3CCBE-5725-4687-9D72-AE9B9FD625DD}">
      <dgm:prSet/>
      <dgm:spPr/>
      <dgm:t>
        <a:bodyPr/>
        <a:lstStyle/>
        <a:p>
          <a:r>
            <a:rPr lang="zh-TW" altLang="en-US" dirty="0"/>
            <a:t>五、附錄</a:t>
          </a:r>
          <a:r>
            <a:rPr lang="en-US" altLang="zh-TW" dirty="0"/>
            <a:t>2</a:t>
          </a:r>
          <a:r>
            <a:rPr lang="zh-TW" altLang="en-US" dirty="0"/>
            <a:t>：差旅費申請應備資料</a:t>
          </a:r>
        </a:p>
      </dgm:t>
    </dgm:pt>
    <dgm:pt modelId="{76550A0F-FB2E-46D0-BDC5-14A7A320D98F}" type="parTrans" cxnId="{4D06C355-BB70-4964-8BDE-A8FB2011CA40}">
      <dgm:prSet/>
      <dgm:spPr/>
      <dgm:t>
        <a:bodyPr/>
        <a:lstStyle/>
        <a:p>
          <a:endParaRPr lang="zh-TW" altLang="en-US"/>
        </a:p>
      </dgm:t>
    </dgm:pt>
    <dgm:pt modelId="{D2273C5A-CD5B-4D79-88F4-DB6B37316FFF}" type="sibTrans" cxnId="{4D06C355-BB70-4964-8BDE-A8FB2011CA40}">
      <dgm:prSet/>
      <dgm:spPr/>
      <dgm:t>
        <a:bodyPr/>
        <a:lstStyle/>
        <a:p>
          <a:endParaRPr lang="zh-TW" altLang="en-US"/>
        </a:p>
      </dgm:t>
    </dgm:pt>
    <dgm:pt modelId="{827984D1-905C-40C5-A994-3706185469E4}">
      <dgm:prSet/>
      <dgm:spPr/>
      <dgm:t>
        <a:bodyPr/>
        <a:lstStyle/>
        <a:p>
          <a:r>
            <a:rPr lang="zh-TW" altLang="en-US" dirty="0"/>
            <a:t>六、附錄</a:t>
          </a:r>
          <a:r>
            <a:rPr lang="en-US" altLang="zh-TW" dirty="0"/>
            <a:t>3</a:t>
          </a:r>
          <a:r>
            <a:rPr lang="zh-TW" altLang="en-US" dirty="0"/>
            <a:t>：匯款資訊</a:t>
          </a:r>
        </a:p>
      </dgm:t>
    </dgm:pt>
    <dgm:pt modelId="{B777FADA-061A-490B-9A4E-2DE0E777782F}" type="parTrans" cxnId="{FC8D9C06-21AC-411C-ADBC-188E09CF6DB3}">
      <dgm:prSet/>
      <dgm:spPr/>
    </dgm:pt>
    <dgm:pt modelId="{711B0C25-20B8-4FCF-8A22-2CA61A2C9232}" type="sibTrans" cxnId="{FC8D9C06-21AC-411C-ADBC-188E09CF6DB3}">
      <dgm:prSet/>
      <dgm:spPr/>
    </dgm:pt>
    <dgm:pt modelId="{0291E5CA-63C8-4F25-8C96-005934797D2D}" type="pres">
      <dgm:prSet presAssocID="{46D46AFF-486A-44A6-9C5B-689DDC3667CA}" presName="Name0" presStyleCnt="0">
        <dgm:presLayoutVars>
          <dgm:chMax val="7"/>
          <dgm:chPref val="7"/>
          <dgm:dir/>
        </dgm:presLayoutVars>
      </dgm:prSet>
      <dgm:spPr/>
    </dgm:pt>
    <dgm:pt modelId="{666C5CB3-7A5E-4B0E-BF65-F17CC000E785}" type="pres">
      <dgm:prSet presAssocID="{46D46AFF-486A-44A6-9C5B-689DDC3667CA}" presName="Name1" presStyleCnt="0"/>
      <dgm:spPr/>
    </dgm:pt>
    <dgm:pt modelId="{7CC86034-51B5-44F7-BFD5-078C9765B0B5}" type="pres">
      <dgm:prSet presAssocID="{46D46AFF-486A-44A6-9C5B-689DDC3667CA}" presName="cycle" presStyleCnt="0"/>
      <dgm:spPr/>
    </dgm:pt>
    <dgm:pt modelId="{4C169ADA-9D5A-4BEC-A745-CF417D869627}" type="pres">
      <dgm:prSet presAssocID="{46D46AFF-486A-44A6-9C5B-689DDC3667CA}" presName="srcNode" presStyleLbl="node1" presStyleIdx="0" presStyleCnt="6"/>
      <dgm:spPr/>
    </dgm:pt>
    <dgm:pt modelId="{E400EB05-E284-4033-BE81-A5BD7F31578C}" type="pres">
      <dgm:prSet presAssocID="{46D46AFF-486A-44A6-9C5B-689DDC3667CA}" presName="conn" presStyleLbl="parChTrans1D2" presStyleIdx="0" presStyleCnt="1"/>
      <dgm:spPr/>
    </dgm:pt>
    <dgm:pt modelId="{737B69D2-5FAA-4195-8CD3-DB1EC767D43C}" type="pres">
      <dgm:prSet presAssocID="{46D46AFF-486A-44A6-9C5B-689DDC3667CA}" presName="extraNode" presStyleLbl="node1" presStyleIdx="0" presStyleCnt="6"/>
      <dgm:spPr/>
    </dgm:pt>
    <dgm:pt modelId="{1DE48490-0907-4DB8-AB73-915860D946F4}" type="pres">
      <dgm:prSet presAssocID="{46D46AFF-486A-44A6-9C5B-689DDC3667CA}" presName="dstNode" presStyleLbl="node1" presStyleIdx="0" presStyleCnt="6"/>
      <dgm:spPr/>
    </dgm:pt>
    <dgm:pt modelId="{783A6EB9-B474-4418-AEDE-ED4BA2CF0F46}" type="pres">
      <dgm:prSet presAssocID="{7D700E12-6BDA-4B34-9DE2-48F03C7E8DD7}" presName="text_1" presStyleLbl="node1" presStyleIdx="0" presStyleCnt="6">
        <dgm:presLayoutVars>
          <dgm:bulletEnabled val="1"/>
        </dgm:presLayoutVars>
      </dgm:prSet>
      <dgm:spPr/>
    </dgm:pt>
    <dgm:pt modelId="{4D28C39B-6326-40E8-AEC8-451F394998C1}" type="pres">
      <dgm:prSet presAssocID="{7D700E12-6BDA-4B34-9DE2-48F03C7E8DD7}" presName="accent_1" presStyleCnt="0"/>
      <dgm:spPr/>
    </dgm:pt>
    <dgm:pt modelId="{76875E26-94BB-4916-8D3F-2408220EB05D}" type="pres">
      <dgm:prSet presAssocID="{7D700E12-6BDA-4B34-9DE2-48F03C7E8DD7}" presName="accentRepeatNode" presStyleLbl="solidFgAcc1" presStyleIdx="0" presStyleCnt="6"/>
      <dgm:spPr/>
    </dgm:pt>
    <dgm:pt modelId="{10964E3D-B879-44B8-8F42-47428D8C8101}" type="pres">
      <dgm:prSet presAssocID="{D14FD652-D511-4E1C-BA35-9C394C63244A}" presName="text_2" presStyleLbl="node1" presStyleIdx="1" presStyleCnt="6">
        <dgm:presLayoutVars>
          <dgm:bulletEnabled val="1"/>
        </dgm:presLayoutVars>
      </dgm:prSet>
      <dgm:spPr/>
    </dgm:pt>
    <dgm:pt modelId="{DFE56555-D03D-4C4D-B8ED-F0AC86AD7E62}" type="pres">
      <dgm:prSet presAssocID="{D14FD652-D511-4E1C-BA35-9C394C63244A}" presName="accent_2" presStyleCnt="0"/>
      <dgm:spPr/>
    </dgm:pt>
    <dgm:pt modelId="{8804CA8E-78FF-4986-B2B2-AFE514976CC5}" type="pres">
      <dgm:prSet presAssocID="{D14FD652-D511-4E1C-BA35-9C394C63244A}" presName="accentRepeatNode" presStyleLbl="solidFgAcc1" presStyleIdx="1" presStyleCnt="6"/>
      <dgm:spPr/>
    </dgm:pt>
    <dgm:pt modelId="{870F250B-5522-4041-BB78-BF3F910CE2FA}" type="pres">
      <dgm:prSet presAssocID="{2D2D3441-33DC-4ED1-A55C-575000DC97E4}" presName="text_3" presStyleLbl="node1" presStyleIdx="2" presStyleCnt="6">
        <dgm:presLayoutVars>
          <dgm:bulletEnabled val="1"/>
        </dgm:presLayoutVars>
      </dgm:prSet>
      <dgm:spPr/>
    </dgm:pt>
    <dgm:pt modelId="{E2325B03-D4D0-4D30-9A4D-998F8B2CE240}" type="pres">
      <dgm:prSet presAssocID="{2D2D3441-33DC-4ED1-A55C-575000DC97E4}" presName="accent_3" presStyleCnt="0"/>
      <dgm:spPr/>
    </dgm:pt>
    <dgm:pt modelId="{F9EA6AEB-C1A5-47AB-BC9D-EA5A20685EF2}" type="pres">
      <dgm:prSet presAssocID="{2D2D3441-33DC-4ED1-A55C-575000DC97E4}" presName="accentRepeatNode" presStyleLbl="solidFgAcc1" presStyleIdx="2" presStyleCnt="6"/>
      <dgm:spPr/>
    </dgm:pt>
    <dgm:pt modelId="{3D8CF35C-EE71-4F4A-9CEC-84BEA1DD6296}" type="pres">
      <dgm:prSet presAssocID="{F406C6AD-2631-40AB-8519-9EB63A2A4AA4}" presName="text_4" presStyleLbl="node1" presStyleIdx="3" presStyleCnt="6">
        <dgm:presLayoutVars>
          <dgm:bulletEnabled val="1"/>
        </dgm:presLayoutVars>
      </dgm:prSet>
      <dgm:spPr/>
    </dgm:pt>
    <dgm:pt modelId="{A7B7411E-1364-42BD-9345-5BF3376EF834}" type="pres">
      <dgm:prSet presAssocID="{F406C6AD-2631-40AB-8519-9EB63A2A4AA4}" presName="accent_4" presStyleCnt="0"/>
      <dgm:spPr/>
    </dgm:pt>
    <dgm:pt modelId="{57DA8D5A-5DEA-4835-B007-551D5F60D437}" type="pres">
      <dgm:prSet presAssocID="{F406C6AD-2631-40AB-8519-9EB63A2A4AA4}" presName="accentRepeatNode" presStyleLbl="solidFgAcc1" presStyleIdx="3" presStyleCnt="6"/>
      <dgm:spPr/>
    </dgm:pt>
    <dgm:pt modelId="{D8606630-D8B4-4737-88BF-2BA355C6FBCF}" type="pres">
      <dgm:prSet presAssocID="{50C3CCBE-5725-4687-9D72-AE9B9FD625DD}" presName="text_5" presStyleLbl="node1" presStyleIdx="4" presStyleCnt="6">
        <dgm:presLayoutVars>
          <dgm:bulletEnabled val="1"/>
        </dgm:presLayoutVars>
      </dgm:prSet>
      <dgm:spPr/>
    </dgm:pt>
    <dgm:pt modelId="{51036147-7465-4119-A2EF-DBBBAB8B70EF}" type="pres">
      <dgm:prSet presAssocID="{50C3CCBE-5725-4687-9D72-AE9B9FD625DD}" presName="accent_5" presStyleCnt="0"/>
      <dgm:spPr/>
    </dgm:pt>
    <dgm:pt modelId="{CE8846E9-3CDC-4412-AEF8-D32FE174FB01}" type="pres">
      <dgm:prSet presAssocID="{50C3CCBE-5725-4687-9D72-AE9B9FD625DD}" presName="accentRepeatNode" presStyleLbl="solidFgAcc1" presStyleIdx="4" presStyleCnt="6"/>
      <dgm:spPr/>
    </dgm:pt>
    <dgm:pt modelId="{9126FE41-7A60-4533-B1FE-08F95185400F}" type="pres">
      <dgm:prSet presAssocID="{827984D1-905C-40C5-A994-3706185469E4}" presName="text_6" presStyleLbl="node1" presStyleIdx="5" presStyleCnt="6">
        <dgm:presLayoutVars>
          <dgm:bulletEnabled val="1"/>
        </dgm:presLayoutVars>
      </dgm:prSet>
      <dgm:spPr/>
    </dgm:pt>
    <dgm:pt modelId="{1F555E19-A3D7-496A-BC69-B22E0944D3A3}" type="pres">
      <dgm:prSet presAssocID="{827984D1-905C-40C5-A994-3706185469E4}" presName="accent_6" presStyleCnt="0"/>
      <dgm:spPr/>
    </dgm:pt>
    <dgm:pt modelId="{A8C019A3-8DA3-40BE-B578-181BD6D56926}" type="pres">
      <dgm:prSet presAssocID="{827984D1-905C-40C5-A994-3706185469E4}" presName="accentRepeatNode" presStyleLbl="solidFgAcc1" presStyleIdx="5" presStyleCnt="6"/>
      <dgm:spPr/>
    </dgm:pt>
  </dgm:ptLst>
  <dgm:cxnLst>
    <dgm:cxn modelId="{FC8D9C06-21AC-411C-ADBC-188E09CF6DB3}" srcId="{46D46AFF-486A-44A6-9C5B-689DDC3667CA}" destId="{827984D1-905C-40C5-A994-3706185469E4}" srcOrd="5" destOrd="0" parTransId="{B777FADA-061A-490B-9A4E-2DE0E777782F}" sibTransId="{711B0C25-20B8-4FCF-8A22-2CA61A2C9232}"/>
    <dgm:cxn modelId="{EF6F4116-8AF4-4E9C-AFFF-FACB1B156613}" type="presOf" srcId="{2D2D3441-33DC-4ED1-A55C-575000DC97E4}" destId="{870F250B-5522-4041-BB78-BF3F910CE2FA}" srcOrd="0" destOrd="0" presId="urn:microsoft.com/office/officeart/2008/layout/VerticalCurvedList"/>
    <dgm:cxn modelId="{1186871B-4A32-4996-919D-D3CF4677DA5A}" type="presOf" srcId="{7D700E12-6BDA-4B34-9DE2-48F03C7E8DD7}" destId="{783A6EB9-B474-4418-AEDE-ED4BA2CF0F46}" srcOrd="0" destOrd="0" presId="urn:microsoft.com/office/officeart/2008/layout/VerticalCurvedList"/>
    <dgm:cxn modelId="{16051033-997A-42F8-A7E3-78E61507AB2A}" type="presOf" srcId="{D15C220D-7349-418D-BBF3-A6870DA9AB97}" destId="{E400EB05-E284-4033-BE81-A5BD7F31578C}" srcOrd="0" destOrd="0" presId="urn:microsoft.com/office/officeart/2008/layout/VerticalCurvedList"/>
    <dgm:cxn modelId="{2EA60836-2C1B-4D79-9724-93537D73FBBC}" type="presOf" srcId="{827984D1-905C-40C5-A994-3706185469E4}" destId="{9126FE41-7A60-4533-B1FE-08F95185400F}" srcOrd="0" destOrd="0" presId="urn:microsoft.com/office/officeart/2008/layout/VerticalCurvedList"/>
    <dgm:cxn modelId="{887A7740-6395-44E1-ABC8-438BF820C840}" type="presOf" srcId="{46D46AFF-486A-44A6-9C5B-689DDC3667CA}" destId="{0291E5CA-63C8-4F25-8C96-005934797D2D}" srcOrd="0" destOrd="0" presId="urn:microsoft.com/office/officeart/2008/layout/VerticalCurvedList"/>
    <dgm:cxn modelId="{863FD55D-A798-4AB1-976F-A55F2F694409}" srcId="{46D46AFF-486A-44A6-9C5B-689DDC3667CA}" destId="{D14FD652-D511-4E1C-BA35-9C394C63244A}" srcOrd="1" destOrd="0" parTransId="{D7356DDC-2DF2-4D62-ABF6-79A60AE901D8}" sibTransId="{DCCF2446-D07F-4477-84F5-1F6259077597}"/>
    <dgm:cxn modelId="{0DABBB71-B21D-4946-8222-C2042CA11457}" type="presOf" srcId="{F406C6AD-2631-40AB-8519-9EB63A2A4AA4}" destId="{3D8CF35C-EE71-4F4A-9CEC-84BEA1DD6296}" srcOrd="0" destOrd="0" presId="urn:microsoft.com/office/officeart/2008/layout/VerticalCurvedList"/>
    <dgm:cxn modelId="{4D06C355-BB70-4964-8BDE-A8FB2011CA40}" srcId="{46D46AFF-486A-44A6-9C5B-689DDC3667CA}" destId="{50C3CCBE-5725-4687-9D72-AE9B9FD625DD}" srcOrd="4" destOrd="0" parTransId="{76550A0F-FB2E-46D0-BDC5-14A7A320D98F}" sibTransId="{D2273C5A-CD5B-4D79-88F4-DB6B37316FFF}"/>
    <dgm:cxn modelId="{2F95437E-3461-4CD3-A69E-BBB91C1F3D4F}" srcId="{46D46AFF-486A-44A6-9C5B-689DDC3667CA}" destId="{2D2D3441-33DC-4ED1-A55C-575000DC97E4}" srcOrd="2" destOrd="0" parTransId="{0F7A2221-984D-41FD-AC56-926874655D84}" sibTransId="{A729C1A6-77D8-4F5D-A3B2-C833FC4F4EED}"/>
    <dgm:cxn modelId="{12AECC9C-8093-4CF8-9067-6594C1A75460}" srcId="{46D46AFF-486A-44A6-9C5B-689DDC3667CA}" destId="{7D700E12-6BDA-4B34-9DE2-48F03C7E8DD7}" srcOrd="0" destOrd="0" parTransId="{BFA69671-B446-4536-9BE0-1DBF56C6FF79}" sibTransId="{D15C220D-7349-418D-BBF3-A6870DA9AB97}"/>
    <dgm:cxn modelId="{071B7FB7-537E-481D-80C7-00D7D543A126}" type="presOf" srcId="{D14FD652-D511-4E1C-BA35-9C394C63244A}" destId="{10964E3D-B879-44B8-8F42-47428D8C8101}" srcOrd="0" destOrd="0" presId="urn:microsoft.com/office/officeart/2008/layout/VerticalCurvedList"/>
    <dgm:cxn modelId="{3A8E30CB-19FF-4673-A6B3-1016328E5114}" type="presOf" srcId="{50C3CCBE-5725-4687-9D72-AE9B9FD625DD}" destId="{D8606630-D8B4-4737-88BF-2BA355C6FBCF}" srcOrd="0" destOrd="0" presId="urn:microsoft.com/office/officeart/2008/layout/VerticalCurvedList"/>
    <dgm:cxn modelId="{2BC916E3-43FD-46B1-9CB2-D6F2C3EA1F5E}" srcId="{46D46AFF-486A-44A6-9C5B-689DDC3667CA}" destId="{F406C6AD-2631-40AB-8519-9EB63A2A4AA4}" srcOrd="3" destOrd="0" parTransId="{8C2CF965-D217-4EE9-AFC6-9111D0C86581}" sibTransId="{76AB057B-0F4F-4387-8C5C-5616398EF8AF}"/>
    <dgm:cxn modelId="{9A0EFEA5-AA0C-4033-9DF8-963B470567F3}" type="presParOf" srcId="{0291E5CA-63C8-4F25-8C96-005934797D2D}" destId="{666C5CB3-7A5E-4B0E-BF65-F17CC000E785}" srcOrd="0" destOrd="0" presId="urn:microsoft.com/office/officeart/2008/layout/VerticalCurvedList"/>
    <dgm:cxn modelId="{5459D92A-A646-43B4-BEB8-1304AE06C5E1}" type="presParOf" srcId="{666C5CB3-7A5E-4B0E-BF65-F17CC000E785}" destId="{7CC86034-51B5-44F7-BFD5-078C9765B0B5}" srcOrd="0" destOrd="0" presId="urn:microsoft.com/office/officeart/2008/layout/VerticalCurvedList"/>
    <dgm:cxn modelId="{735FA4DC-06D6-49A6-AA6D-4E9011D67A0B}" type="presParOf" srcId="{7CC86034-51B5-44F7-BFD5-078C9765B0B5}" destId="{4C169ADA-9D5A-4BEC-A745-CF417D869627}" srcOrd="0" destOrd="0" presId="urn:microsoft.com/office/officeart/2008/layout/VerticalCurvedList"/>
    <dgm:cxn modelId="{008E29B9-433F-42E1-B2F2-FBA7BF55076D}" type="presParOf" srcId="{7CC86034-51B5-44F7-BFD5-078C9765B0B5}" destId="{E400EB05-E284-4033-BE81-A5BD7F31578C}" srcOrd="1" destOrd="0" presId="urn:microsoft.com/office/officeart/2008/layout/VerticalCurvedList"/>
    <dgm:cxn modelId="{66B8619D-6147-46B4-B0F1-A9306E162E22}" type="presParOf" srcId="{7CC86034-51B5-44F7-BFD5-078C9765B0B5}" destId="{737B69D2-5FAA-4195-8CD3-DB1EC767D43C}" srcOrd="2" destOrd="0" presId="urn:microsoft.com/office/officeart/2008/layout/VerticalCurvedList"/>
    <dgm:cxn modelId="{4144B9D2-DC16-408B-89DC-D0A0BCBCD295}" type="presParOf" srcId="{7CC86034-51B5-44F7-BFD5-078C9765B0B5}" destId="{1DE48490-0907-4DB8-AB73-915860D946F4}" srcOrd="3" destOrd="0" presId="urn:microsoft.com/office/officeart/2008/layout/VerticalCurvedList"/>
    <dgm:cxn modelId="{B6198F93-8F1C-49B7-AA25-C3EDF6EED41D}" type="presParOf" srcId="{666C5CB3-7A5E-4B0E-BF65-F17CC000E785}" destId="{783A6EB9-B474-4418-AEDE-ED4BA2CF0F46}" srcOrd="1" destOrd="0" presId="urn:microsoft.com/office/officeart/2008/layout/VerticalCurvedList"/>
    <dgm:cxn modelId="{2BF5DCFC-19DC-46A3-93D0-7FE7AF4728D6}" type="presParOf" srcId="{666C5CB3-7A5E-4B0E-BF65-F17CC000E785}" destId="{4D28C39B-6326-40E8-AEC8-451F394998C1}" srcOrd="2" destOrd="0" presId="urn:microsoft.com/office/officeart/2008/layout/VerticalCurvedList"/>
    <dgm:cxn modelId="{6753DD73-BF7E-4F85-A88C-4EB99513C2BB}" type="presParOf" srcId="{4D28C39B-6326-40E8-AEC8-451F394998C1}" destId="{76875E26-94BB-4916-8D3F-2408220EB05D}" srcOrd="0" destOrd="0" presId="urn:microsoft.com/office/officeart/2008/layout/VerticalCurvedList"/>
    <dgm:cxn modelId="{C3FE8609-13D8-4BE7-B4D5-4376AFCB7BB5}" type="presParOf" srcId="{666C5CB3-7A5E-4B0E-BF65-F17CC000E785}" destId="{10964E3D-B879-44B8-8F42-47428D8C8101}" srcOrd="3" destOrd="0" presId="urn:microsoft.com/office/officeart/2008/layout/VerticalCurvedList"/>
    <dgm:cxn modelId="{228C393A-52B5-4F99-BA81-4569A1148CDD}" type="presParOf" srcId="{666C5CB3-7A5E-4B0E-BF65-F17CC000E785}" destId="{DFE56555-D03D-4C4D-B8ED-F0AC86AD7E62}" srcOrd="4" destOrd="0" presId="urn:microsoft.com/office/officeart/2008/layout/VerticalCurvedList"/>
    <dgm:cxn modelId="{EAB400E6-9283-498E-92C0-118BE8AE0779}" type="presParOf" srcId="{DFE56555-D03D-4C4D-B8ED-F0AC86AD7E62}" destId="{8804CA8E-78FF-4986-B2B2-AFE514976CC5}" srcOrd="0" destOrd="0" presId="urn:microsoft.com/office/officeart/2008/layout/VerticalCurvedList"/>
    <dgm:cxn modelId="{D1EEE6F3-E4A1-46E5-BAF5-88844100155B}" type="presParOf" srcId="{666C5CB3-7A5E-4B0E-BF65-F17CC000E785}" destId="{870F250B-5522-4041-BB78-BF3F910CE2FA}" srcOrd="5" destOrd="0" presId="urn:microsoft.com/office/officeart/2008/layout/VerticalCurvedList"/>
    <dgm:cxn modelId="{1A0D33AE-DBB5-4E76-9912-6BCAAA58751B}" type="presParOf" srcId="{666C5CB3-7A5E-4B0E-BF65-F17CC000E785}" destId="{E2325B03-D4D0-4D30-9A4D-998F8B2CE240}" srcOrd="6" destOrd="0" presId="urn:microsoft.com/office/officeart/2008/layout/VerticalCurvedList"/>
    <dgm:cxn modelId="{99A133E1-41A9-4202-9B3F-6712D6B5C800}" type="presParOf" srcId="{E2325B03-D4D0-4D30-9A4D-998F8B2CE240}" destId="{F9EA6AEB-C1A5-47AB-BC9D-EA5A20685EF2}" srcOrd="0" destOrd="0" presId="urn:microsoft.com/office/officeart/2008/layout/VerticalCurvedList"/>
    <dgm:cxn modelId="{17F0EA2B-E5EA-4863-A8D7-9C7E8E45E1BF}" type="presParOf" srcId="{666C5CB3-7A5E-4B0E-BF65-F17CC000E785}" destId="{3D8CF35C-EE71-4F4A-9CEC-84BEA1DD6296}" srcOrd="7" destOrd="0" presId="urn:microsoft.com/office/officeart/2008/layout/VerticalCurvedList"/>
    <dgm:cxn modelId="{00BE8E20-9E61-4F7F-A948-ECB55F687CFC}" type="presParOf" srcId="{666C5CB3-7A5E-4B0E-BF65-F17CC000E785}" destId="{A7B7411E-1364-42BD-9345-5BF3376EF834}" srcOrd="8" destOrd="0" presId="urn:microsoft.com/office/officeart/2008/layout/VerticalCurvedList"/>
    <dgm:cxn modelId="{04EAFC0D-1BAD-4237-9001-55BCCF601E37}" type="presParOf" srcId="{A7B7411E-1364-42BD-9345-5BF3376EF834}" destId="{57DA8D5A-5DEA-4835-B007-551D5F60D437}" srcOrd="0" destOrd="0" presId="urn:microsoft.com/office/officeart/2008/layout/VerticalCurvedList"/>
    <dgm:cxn modelId="{A870A519-0B9D-48B0-9401-6B8553C6CAB8}" type="presParOf" srcId="{666C5CB3-7A5E-4B0E-BF65-F17CC000E785}" destId="{D8606630-D8B4-4737-88BF-2BA355C6FBCF}" srcOrd="9" destOrd="0" presId="urn:microsoft.com/office/officeart/2008/layout/VerticalCurvedList"/>
    <dgm:cxn modelId="{D9ECB51C-38C8-42FA-BCC8-D80AF5BA6814}" type="presParOf" srcId="{666C5CB3-7A5E-4B0E-BF65-F17CC000E785}" destId="{51036147-7465-4119-A2EF-DBBBAB8B70EF}" srcOrd="10" destOrd="0" presId="urn:microsoft.com/office/officeart/2008/layout/VerticalCurvedList"/>
    <dgm:cxn modelId="{CCCED7A3-086F-4A99-95DA-E4F588DF2720}" type="presParOf" srcId="{51036147-7465-4119-A2EF-DBBBAB8B70EF}" destId="{CE8846E9-3CDC-4412-AEF8-D32FE174FB01}" srcOrd="0" destOrd="0" presId="urn:microsoft.com/office/officeart/2008/layout/VerticalCurvedList"/>
    <dgm:cxn modelId="{F76F5030-ADC5-4502-B114-D7EC3EB3D097}" type="presParOf" srcId="{666C5CB3-7A5E-4B0E-BF65-F17CC000E785}" destId="{9126FE41-7A60-4533-B1FE-08F95185400F}" srcOrd="11" destOrd="0" presId="urn:microsoft.com/office/officeart/2008/layout/VerticalCurvedList"/>
    <dgm:cxn modelId="{59435A26-F166-4FF2-BD2A-94281D4E8906}" type="presParOf" srcId="{666C5CB3-7A5E-4B0E-BF65-F17CC000E785}" destId="{1F555E19-A3D7-496A-BC69-B22E0944D3A3}" srcOrd="12" destOrd="0" presId="urn:microsoft.com/office/officeart/2008/layout/VerticalCurvedList"/>
    <dgm:cxn modelId="{041D14B1-12D5-4CA0-9949-E8C610333302}" type="presParOf" srcId="{1F555E19-A3D7-496A-BC69-B22E0944D3A3}" destId="{A8C019A3-8DA3-40BE-B578-181BD6D56926}"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00EB05-E284-4033-BE81-A5BD7F31578C}">
      <dsp:nvSpPr>
        <dsp:cNvPr id="0" name=""/>
        <dsp:cNvSpPr/>
      </dsp:nvSpPr>
      <dsp:spPr>
        <a:xfrm>
          <a:off x="-6126981" y="-937410"/>
          <a:ext cx="7293488" cy="7293488"/>
        </a:xfrm>
        <a:prstGeom prst="blockArc">
          <a:avLst>
            <a:gd name="adj1" fmla="val 18900000"/>
            <a:gd name="adj2" fmla="val 2700000"/>
            <a:gd name="adj3" fmla="val 296"/>
          </a:avLst>
        </a:pr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83A6EB9-B474-4418-AEDE-ED4BA2CF0F46}">
      <dsp:nvSpPr>
        <dsp:cNvPr id="0" name=""/>
        <dsp:cNvSpPr/>
      </dsp:nvSpPr>
      <dsp:spPr>
        <a:xfrm>
          <a:off x="434398" y="285347"/>
          <a:ext cx="7617019" cy="570477"/>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5880" rIns="55880" bIns="55880" numCol="1" spcCol="1270" anchor="ctr" anchorCtr="0">
          <a:noAutofit/>
        </a:bodyPr>
        <a:lstStyle/>
        <a:p>
          <a:pPr marL="0" lvl="0" indent="0" algn="l" defTabSz="977900">
            <a:lnSpc>
              <a:spcPct val="90000"/>
            </a:lnSpc>
            <a:spcBef>
              <a:spcPct val="0"/>
            </a:spcBef>
            <a:spcAft>
              <a:spcPct val="35000"/>
            </a:spcAft>
            <a:buNone/>
          </a:pPr>
          <a:r>
            <a:rPr lang="zh-TW" altLang="en-US" sz="2200" kern="1200" dirty="0">
              <a:latin typeface="微軟正黑體" panose="020B0604030504040204" pitchFamily="34" charset="-120"/>
              <a:ea typeface="微軟正黑體" panose="020B0604030504040204" pitchFamily="34" charset="-120"/>
            </a:rPr>
            <a:t>一、起訖點及公車費計算方式</a:t>
          </a:r>
        </a:p>
      </dsp:txBody>
      <dsp:txXfrm>
        <a:off x="434398" y="285347"/>
        <a:ext cx="7617019" cy="570477"/>
      </dsp:txXfrm>
    </dsp:sp>
    <dsp:sp modelId="{76875E26-94BB-4916-8D3F-2408220EB05D}">
      <dsp:nvSpPr>
        <dsp:cNvPr id="0" name=""/>
        <dsp:cNvSpPr/>
      </dsp:nvSpPr>
      <dsp:spPr>
        <a:xfrm>
          <a:off x="77849" y="214037"/>
          <a:ext cx="713096" cy="713096"/>
        </a:xfrm>
        <a:prstGeom prst="ellipse">
          <a:avLst/>
        </a:prstGeom>
        <a:solidFill>
          <a:schemeClr val="lt1">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0964E3D-B879-44B8-8F42-47428D8C8101}">
      <dsp:nvSpPr>
        <dsp:cNvPr id="0" name=""/>
        <dsp:cNvSpPr/>
      </dsp:nvSpPr>
      <dsp:spPr>
        <a:xfrm>
          <a:off x="903654" y="1140954"/>
          <a:ext cx="7147763" cy="570477"/>
        </a:xfrm>
        <a:prstGeom prst="rect">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5880" rIns="55880" bIns="55880" numCol="1" spcCol="1270" anchor="ctr" anchorCtr="0">
          <a:noAutofit/>
        </a:bodyPr>
        <a:lstStyle/>
        <a:p>
          <a:pPr marL="0" lvl="0" indent="0" algn="l" defTabSz="977900">
            <a:lnSpc>
              <a:spcPct val="90000"/>
            </a:lnSpc>
            <a:spcBef>
              <a:spcPct val="0"/>
            </a:spcBef>
            <a:spcAft>
              <a:spcPct val="35000"/>
            </a:spcAft>
            <a:buNone/>
          </a:pPr>
          <a:r>
            <a:rPr lang="zh-TW" altLang="en-US" sz="2200" kern="1200" dirty="0">
              <a:latin typeface="微軟正黑體" panose="020B0604030504040204" pitchFamily="34" charset="-120"/>
              <a:ea typeface="微軟正黑體" panose="020B0604030504040204" pitchFamily="34" charset="-120"/>
            </a:rPr>
            <a:t>二、雜費計算方式</a:t>
          </a:r>
        </a:p>
      </dsp:txBody>
      <dsp:txXfrm>
        <a:off x="903654" y="1140954"/>
        <a:ext cx="7147763" cy="570477"/>
      </dsp:txXfrm>
    </dsp:sp>
    <dsp:sp modelId="{8804CA8E-78FF-4986-B2B2-AFE514976CC5}">
      <dsp:nvSpPr>
        <dsp:cNvPr id="0" name=""/>
        <dsp:cNvSpPr/>
      </dsp:nvSpPr>
      <dsp:spPr>
        <a:xfrm>
          <a:off x="547106" y="1069644"/>
          <a:ext cx="713096" cy="713096"/>
        </a:xfrm>
        <a:prstGeom prst="ellipse">
          <a:avLst/>
        </a:prstGeom>
        <a:solidFill>
          <a:schemeClr val="lt1">
            <a:hueOff val="0"/>
            <a:satOff val="0"/>
            <a:lumOff val="0"/>
            <a:alphaOff val="0"/>
          </a:schemeClr>
        </a:solidFill>
        <a:ln w="12700" cap="flat" cmpd="sng" algn="ctr">
          <a:solidFill>
            <a:schemeClr val="accent5">
              <a:hueOff val="-1351709"/>
              <a:satOff val="-3484"/>
              <a:lumOff val="-2353"/>
              <a:alphaOff val="0"/>
            </a:schemeClr>
          </a:solidFill>
          <a:prstDash val="solid"/>
          <a:miter lim="800000"/>
        </a:ln>
        <a:effectLst/>
      </dsp:spPr>
      <dsp:style>
        <a:lnRef idx="2">
          <a:scrgbClr r="0" g="0" b="0"/>
        </a:lnRef>
        <a:fillRef idx="1">
          <a:scrgbClr r="0" g="0" b="0"/>
        </a:fillRef>
        <a:effectRef idx="0">
          <a:scrgbClr r="0" g="0" b="0"/>
        </a:effectRef>
        <a:fontRef idx="minor"/>
      </dsp:style>
    </dsp:sp>
    <dsp:sp modelId="{870F250B-5522-4041-BB78-BF3F910CE2FA}">
      <dsp:nvSpPr>
        <dsp:cNvPr id="0" name=""/>
        <dsp:cNvSpPr/>
      </dsp:nvSpPr>
      <dsp:spPr>
        <a:xfrm>
          <a:off x="1118233" y="1996562"/>
          <a:ext cx="6933183" cy="570477"/>
        </a:xfrm>
        <a:prstGeom prst="rect">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5880" rIns="55880" bIns="55880" numCol="1" spcCol="1270" anchor="ctr" anchorCtr="0">
          <a:noAutofit/>
        </a:bodyPr>
        <a:lstStyle/>
        <a:p>
          <a:pPr marL="0" lvl="0" indent="0" algn="l" defTabSz="977900">
            <a:lnSpc>
              <a:spcPct val="90000"/>
            </a:lnSpc>
            <a:spcBef>
              <a:spcPct val="0"/>
            </a:spcBef>
            <a:spcAft>
              <a:spcPct val="35000"/>
            </a:spcAft>
            <a:buNone/>
          </a:pPr>
          <a:r>
            <a:rPr lang="zh-TW" altLang="en-US" sz="2200" kern="1200" dirty="0">
              <a:latin typeface="微軟正黑體" panose="020B0604030504040204" pitchFamily="34" charset="-120"/>
              <a:ea typeface="微軟正黑體" panose="020B0604030504040204" pitchFamily="34" charset="-120"/>
            </a:rPr>
            <a:t>三、其他</a:t>
          </a:r>
        </a:p>
      </dsp:txBody>
      <dsp:txXfrm>
        <a:off x="1118233" y="1996562"/>
        <a:ext cx="6933183" cy="570477"/>
      </dsp:txXfrm>
    </dsp:sp>
    <dsp:sp modelId="{F9EA6AEB-C1A5-47AB-BC9D-EA5A20685EF2}">
      <dsp:nvSpPr>
        <dsp:cNvPr id="0" name=""/>
        <dsp:cNvSpPr/>
      </dsp:nvSpPr>
      <dsp:spPr>
        <a:xfrm>
          <a:off x="761685" y="1925252"/>
          <a:ext cx="713096" cy="713096"/>
        </a:xfrm>
        <a:prstGeom prst="ellipse">
          <a:avLst/>
        </a:prstGeom>
        <a:solidFill>
          <a:schemeClr val="lt1">
            <a:hueOff val="0"/>
            <a:satOff val="0"/>
            <a:lumOff val="0"/>
            <a:alphaOff val="0"/>
          </a:schemeClr>
        </a:solidFill>
        <a:ln w="12700" cap="flat" cmpd="sng" algn="ctr">
          <a:solidFill>
            <a:schemeClr val="accent5">
              <a:hueOff val="-2703417"/>
              <a:satOff val="-6968"/>
              <a:lumOff val="-4706"/>
              <a:alphaOff val="0"/>
            </a:schemeClr>
          </a:solidFill>
          <a:prstDash val="solid"/>
          <a:miter lim="800000"/>
        </a:ln>
        <a:effectLst/>
      </dsp:spPr>
      <dsp:style>
        <a:lnRef idx="2">
          <a:scrgbClr r="0" g="0" b="0"/>
        </a:lnRef>
        <a:fillRef idx="1">
          <a:scrgbClr r="0" g="0" b="0"/>
        </a:fillRef>
        <a:effectRef idx="0">
          <a:scrgbClr r="0" g="0" b="0"/>
        </a:effectRef>
        <a:fontRef idx="minor"/>
      </dsp:style>
    </dsp:sp>
    <dsp:sp modelId="{3D8CF35C-EE71-4F4A-9CEC-84BEA1DD6296}">
      <dsp:nvSpPr>
        <dsp:cNvPr id="0" name=""/>
        <dsp:cNvSpPr/>
      </dsp:nvSpPr>
      <dsp:spPr>
        <a:xfrm>
          <a:off x="1118233" y="2851627"/>
          <a:ext cx="6933183" cy="570477"/>
        </a:xfrm>
        <a:prstGeom prst="rect">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5880" rIns="55880" bIns="55880" numCol="1" spcCol="1270" anchor="ctr" anchorCtr="0">
          <a:noAutofit/>
        </a:bodyPr>
        <a:lstStyle/>
        <a:p>
          <a:pPr marL="0" lvl="0" indent="0" algn="l" defTabSz="977900">
            <a:lnSpc>
              <a:spcPct val="90000"/>
            </a:lnSpc>
            <a:spcBef>
              <a:spcPct val="0"/>
            </a:spcBef>
            <a:spcAft>
              <a:spcPct val="35000"/>
            </a:spcAft>
            <a:buNone/>
          </a:pPr>
          <a:r>
            <a:rPr lang="zh-TW" altLang="en-US" sz="2200" kern="1200" dirty="0">
              <a:latin typeface="微軟正黑體" panose="020B0604030504040204" pitchFamily="34" charset="-120"/>
              <a:ea typeface="微軟正黑體" panose="020B0604030504040204" pitchFamily="34" charset="-120"/>
            </a:rPr>
            <a:t>四、附錄</a:t>
          </a:r>
          <a:r>
            <a:rPr lang="en-US" altLang="zh-TW" sz="2200" kern="1200" dirty="0">
              <a:latin typeface="微軟正黑體" panose="020B0604030504040204" pitchFamily="34" charset="-120"/>
              <a:ea typeface="微軟正黑體" panose="020B0604030504040204" pitchFamily="34" charset="-120"/>
            </a:rPr>
            <a:t>1</a:t>
          </a:r>
          <a:r>
            <a:rPr lang="zh-TW" altLang="en-US" sz="2200" kern="1200" dirty="0">
              <a:latin typeface="微軟正黑體" panose="020B0604030504040204" pitchFamily="34" charset="-120"/>
              <a:ea typeface="微軟正黑體" panose="020B0604030504040204" pitchFamily="34" charset="-120"/>
            </a:rPr>
            <a:t>：單程總里程數計算範例</a:t>
          </a:r>
        </a:p>
      </dsp:txBody>
      <dsp:txXfrm>
        <a:off x="1118233" y="2851627"/>
        <a:ext cx="6933183" cy="570477"/>
      </dsp:txXfrm>
    </dsp:sp>
    <dsp:sp modelId="{57DA8D5A-5DEA-4835-B007-551D5F60D437}">
      <dsp:nvSpPr>
        <dsp:cNvPr id="0" name=""/>
        <dsp:cNvSpPr/>
      </dsp:nvSpPr>
      <dsp:spPr>
        <a:xfrm>
          <a:off x="761685" y="2780318"/>
          <a:ext cx="713096" cy="713096"/>
        </a:xfrm>
        <a:prstGeom prst="ellipse">
          <a:avLst/>
        </a:prstGeom>
        <a:solidFill>
          <a:schemeClr val="lt1">
            <a:hueOff val="0"/>
            <a:satOff val="0"/>
            <a:lumOff val="0"/>
            <a:alphaOff val="0"/>
          </a:schemeClr>
        </a:solidFill>
        <a:ln w="12700" cap="flat" cmpd="sng" algn="ctr">
          <a:solidFill>
            <a:schemeClr val="accent5">
              <a:hueOff val="-4055126"/>
              <a:satOff val="-10451"/>
              <a:lumOff val="-7059"/>
              <a:alphaOff val="0"/>
            </a:schemeClr>
          </a:solidFill>
          <a:prstDash val="solid"/>
          <a:miter lim="800000"/>
        </a:ln>
        <a:effectLst/>
      </dsp:spPr>
      <dsp:style>
        <a:lnRef idx="2">
          <a:scrgbClr r="0" g="0" b="0"/>
        </a:lnRef>
        <a:fillRef idx="1">
          <a:scrgbClr r="0" g="0" b="0"/>
        </a:fillRef>
        <a:effectRef idx="0">
          <a:scrgbClr r="0" g="0" b="0"/>
        </a:effectRef>
        <a:fontRef idx="minor"/>
      </dsp:style>
    </dsp:sp>
    <dsp:sp modelId="{D8606630-D8B4-4737-88BF-2BA355C6FBCF}">
      <dsp:nvSpPr>
        <dsp:cNvPr id="0" name=""/>
        <dsp:cNvSpPr/>
      </dsp:nvSpPr>
      <dsp:spPr>
        <a:xfrm>
          <a:off x="903654" y="3707235"/>
          <a:ext cx="7147763" cy="570477"/>
        </a:xfrm>
        <a:prstGeom prst="rect">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5880" rIns="55880" bIns="55880" numCol="1" spcCol="1270" anchor="ctr" anchorCtr="0">
          <a:noAutofit/>
        </a:bodyPr>
        <a:lstStyle/>
        <a:p>
          <a:pPr marL="0" lvl="0" indent="0" algn="l" defTabSz="977900">
            <a:lnSpc>
              <a:spcPct val="90000"/>
            </a:lnSpc>
            <a:spcBef>
              <a:spcPct val="0"/>
            </a:spcBef>
            <a:spcAft>
              <a:spcPct val="35000"/>
            </a:spcAft>
            <a:buNone/>
          </a:pPr>
          <a:r>
            <a:rPr lang="zh-TW" altLang="en-US" sz="2200" kern="1200" dirty="0"/>
            <a:t>五、附錄</a:t>
          </a:r>
          <a:r>
            <a:rPr lang="en-US" altLang="zh-TW" sz="2200" kern="1200" dirty="0"/>
            <a:t>2</a:t>
          </a:r>
          <a:r>
            <a:rPr lang="zh-TW" altLang="en-US" sz="2200" kern="1200" dirty="0"/>
            <a:t>：差旅費申請應備資料</a:t>
          </a:r>
        </a:p>
      </dsp:txBody>
      <dsp:txXfrm>
        <a:off x="903654" y="3707235"/>
        <a:ext cx="7147763" cy="570477"/>
      </dsp:txXfrm>
    </dsp:sp>
    <dsp:sp modelId="{CE8846E9-3CDC-4412-AEF8-D32FE174FB01}">
      <dsp:nvSpPr>
        <dsp:cNvPr id="0" name=""/>
        <dsp:cNvSpPr/>
      </dsp:nvSpPr>
      <dsp:spPr>
        <a:xfrm>
          <a:off x="547106" y="3635925"/>
          <a:ext cx="713096" cy="713096"/>
        </a:xfrm>
        <a:prstGeom prst="ellipse">
          <a:avLst/>
        </a:prstGeom>
        <a:solidFill>
          <a:schemeClr val="lt1">
            <a:hueOff val="0"/>
            <a:satOff val="0"/>
            <a:lumOff val="0"/>
            <a:alphaOff val="0"/>
          </a:schemeClr>
        </a:solidFill>
        <a:ln w="12700" cap="flat" cmpd="sng" algn="ctr">
          <a:solidFill>
            <a:schemeClr val="accent5">
              <a:hueOff val="-5406834"/>
              <a:satOff val="-13935"/>
              <a:lumOff val="-9412"/>
              <a:alphaOff val="0"/>
            </a:schemeClr>
          </a:solidFill>
          <a:prstDash val="solid"/>
          <a:miter lim="800000"/>
        </a:ln>
        <a:effectLst/>
      </dsp:spPr>
      <dsp:style>
        <a:lnRef idx="2">
          <a:scrgbClr r="0" g="0" b="0"/>
        </a:lnRef>
        <a:fillRef idx="1">
          <a:scrgbClr r="0" g="0" b="0"/>
        </a:fillRef>
        <a:effectRef idx="0">
          <a:scrgbClr r="0" g="0" b="0"/>
        </a:effectRef>
        <a:fontRef idx="minor"/>
      </dsp:style>
    </dsp:sp>
    <dsp:sp modelId="{9126FE41-7A60-4533-B1FE-08F95185400F}">
      <dsp:nvSpPr>
        <dsp:cNvPr id="0" name=""/>
        <dsp:cNvSpPr/>
      </dsp:nvSpPr>
      <dsp:spPr>
        <a:xfrm>
          <a:off x="434398" y="4562842"/>
          <a:ext cx="7617019" cy="570477"/>
        </a:xfrm>
        <a:prstGeom prst="rect">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2816" tIns="55880" rIns="55880" bIns="55880" numCol="1" spcCol="1270" anchor="ctr" anchorCtr="0">
          <a:noAutofit/>
        </a:bodyPr>
        <a:lstStyle/>
        <a:p>
          <a:pPr marL="0" lvl="0" indent="0" algn="l" defTabSz="977900">
            <a:lnSpc>
              <a:spcPct val="90000"/>
            </a:lnSpc>
            <a:spcBef>
              <a:spcPct val="0"/>
            </a:spcBef>
            <a:spcAft>
              <a:spcPct val="35000"/>
            </a:spcAft>
            <a:buNone/>
          </a:pPr>
          <a:r>
            <a:rPr lang="zh-TW" altLang="en-US" sz="2200" kern="1200" dirty="0"/>
            <a:t>六、附錄</a:t>
          </a:r>
          <a:r>
            <a:rPr lang="en-US" altLang="zh-TW" sz="2200" kern="1200" dirty="0"/>
            <a:t>3</a:t>
          </a:r>
          <a:r>
            <a:rPr lang="zh-TW" altLang="en-US" sz="2200" kern="1200" dirty="0"/>
            <a:t>：匯款資訊</a:t>
          </a:r>
        </a:p>
      </dsp:txBody>
      <dsp:txXfrm>
        <a:off x="434398" y="4562842"/>
        <a:ext cx="7617019" cy="570477"/>
      </dsp:txXfrm>
    </dsp:sp>
    <dsp:sp modelId="{A8C019A3-8DA3-40BE-B578-181BD6D56926}">
      <dsp:nvSpPr>
        <dsp:cNvPr id="0" name=""/>
        <dsp:cNvSpPr/>
      </dsp:nvSpPr>
      <dsp:spPr>
        <a:xfrm>
          <a:off x="77849" y="4491533"/>
          <a:ext cx="713096" cy="713096"/>
        </a:xfrm>
        <a:prstGeom prst="ellipse">
          <a:avLst/>
        </a:prstGeom>
        <a:solidFill>
          <a:schemeClr val="lt1">
            <a:hueOff val="0"/>
            <a:satOff val="0"/>
            <a:lumOff val="0"/>
            <a:alphaOff val="0"/>
          </a:schemeClr>
        </a:solidFill>
        <a:ln w="12700" cap="flat" cmpd="sng" algn="ctr">
          <a:solidFill>
            <a:schemeClr val="accent5">
              <a:hueOff val="-6758543"/>
              <a:satOff val="-17419"/>
              <a:lumOff val="-11765"/>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6BF0D9-B443-4CA2-B0CD-C99AA46361BF}" type="datetimeFigureOut">
              <a:rPr lang="zh-TW" altLang="en-US" smtClean="0"/>
              <a:t>2024/8/22</a:t>
            </a:fld>
            <a:endParaRPr lang="zh-TW" altLang="en-US"/>
          </a:p>
        </p:txBody>
      </p:sp>
      <p:sp>
        <p:nvSpPr>
          <p:cNvPr id="4" name="投影片影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F1F778-8539-427F-9B81-E2EA6DD31AFD}" type="slidenum">
              <a:rPr lang="zh-TW" altLang="en-US" smtClean="0"/>
              <a:t>‹#›</a:t>
            </a:fld>
            <a:endParaRPr lang="zh-TW" altLang="en-US"/>
          </a:p>
        </p:txBody>
      </p:sp>
    </p:spTree>
    <p:extLst>
      <p:ext uri="{BB962C8B-B14F-4D97-AF65-F5344CB8AC3E}">
        <p14:creationId xmlns:p14="http://schemas.microsoft.com/office/powerpoint/2010/main" val="3130660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FC0FDCD-2328-0A11-A74C-DA4D8C581404}"/>
              </a:ext>
            </a:extLst>
          </p:cNvPr>
          <p:cNvSpPr>
            <a:spLocks noGrp="1"/>
          </p:cNvSpPr>
          <p:nvPr>
            <p:ph type="ctrTitle"/>
          </p:nvPr>
        </p:nvSpPr>
        <p:spPr>
          <a:xfrm>
            <a:off x="1524000" y="1122363"/>
            <a:ext cx="9144000" cy="2387600"/>
          </a:xfrm>
        </p:spPr>
        <p:txBody>
          <a:bodyPr anchor="b"/>
          <a:lstStyle>
            <a:lvl1pPr algn="ctr">
              <a:defRPr sz="6000"/>
            </a:lvl1pPr>
          </a:lstStyle>
          <a:p>
            <a:r>
              <a:rPr lang="zh-TW" altLang="en-US"/>
              <a:t>按一下以編輯母片標題樣式</a:t>
            </a:r>
          </a:p>
        </p:txBody>
      </p:sp>
      <p:sp>
        <p:nvSpPr>
          <p:cNvPr id="3" name="副標題 2">
            <a:extLst>
              <a:ext uri="{FF2B5EF4-FFF2-40B4-BE49-F238E27FC236}">
                <a16:creationId xmlns:a16="http://schemas.microsoft.com/office/drawing/2014/main" id="{4618D52E-EAE9-ED0B-0ED5-B0BB9F8733E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5F9F9B75-4637-314E-D1C5-493E66CA76D8}"/>
              </a:ext>
            </a:extLst>
          </p:cNvPr>
          <p:cNvSpPr>
            <a:spLocks noGrp="1"/>
          </p:cNvSpPr>
          <p:nvPr>
            <p:ph type="dt" sz="half" idx="10"/>
          </p:nvPr>
        </p:nvSpPr>
        <p:spPr/>
        <p:txBody>
          <a:bodyPr/>
          <a:lstStyle/>
          <a:p>
            <a:fld id="{DBA9096F-C90B-4070-8107-226304BF2184}" type="datetime1">
              <a:rPr lang="zh-TW" altLang="en-US" smtClean="0"/>
              <a:t>2024/8/22</a:t>
            </a:fld>
            <a:endParaRPr lang="zh-TW" altLang="en-US"/>
          </a:p>
        </p:txBody>
      </p:sp>
      <p:sp>
        <p:nvSpPr>
          <p:cNvPr id="5" name="頁尾版面配置區 4">
            <a:extLst>
              <a:ext uri="{FF2B5EF4-FFF2-40B4-BE49-F238E27FC236}">
                <a16:creationId xmlns:a16="http://schemas.microsoft.com/office/drawing/2014/main" id="{825519CC-118D-1AD1-DD62-41721C5FDA3D}"/>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0F9704E4-C132-6D8A-6D57-D6EFC5FCF2CF}"/>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421166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1D52825-8FAD-ADA8-099D-F70F58757BDB}"/>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227B4C85-F3E6-221E-59C0-9B7F1A01D267}"/>
              </a:ext>
            </a:extLst>
          </p:cNvPr>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0B73308A-63AA-8F6E-F930-E1FD1852AAF6}"/>
              </a:ext>
            </a:extLst>
          </p:cNvPr>
          <p:cNvSpPr>
            <a:spLocks noGrp="1"/>
          </p:cNvSpPr>
          <p:nvPr>
            <p:ph type="dt" sz="half" idx="10"/>
          </p:nvPr>
        </p:nvSpPr>
        <p:spPr/>
        <p:txBody>
          <a:bodyPr/>
          <a:lstStyle/>
          <a:p>
            <a:fld id="{A8F9EF82-BA58-4007-B005-398B04AFCCFE}" type="datetime1">
              <a:rPr lang="zh-TW" altLang="en-US" smtClean="0"/>
              <a:t>2024/8/22</a:t>
            </a:fld>
            <a:endParaRPr lang="zh-TW" altLang="en-US"/>
          </a:p>
        </p:txBody>
      </p:sp>
      <p:sp>
        <p:nvSpPr>
          <p:cNvPr id="5" name="頁尾版面配置區 4">
            <a:extLst>
              <a:ext uri="{FF2B5EF4-FFF2-40B4-BE49-F238E27FC236}">
                <a16:creationId xmlns:a16="http://schemas.microsoft.com/office/drawing/2014/main" id="{E3C3C196-552D-23F1-4168-2260A0D0E81B}"/>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84FC1D66-D7A2-6630-3231-A5DC57D6D67B}"/>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2048736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CCA92A-4292-265E-DFC8-37D4505283CF}"/>
              </a:ext>
            </a:extLst>
          </p:cNvPr>
          <p:cNvSpPr>
            <a:spLocks noGrp="1"/>
          </p:cNvSpPr>
          <p:nvPr>
            <p:ph type="title"/>
          </p:nvPr>
        </p:nvSpPr>
        <p:spPr>
          <a:xfrm>
            <a:off x="831850" y="1709738"/>
            <a:ext cx="10515600" cy="2852737"/>
          </a:xfrm>
        </p:spPr>
        <p:txBody>
          <a:bodyPr anchor="b"/>
          <a:lstStyle>
            <a:lvl1pPr>
              <a:defRPr sz="60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DD2EC559-7D9F-4B79-CE9C-9D4424D12C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a:t>按一下以編輯母片文字樣式</a:t>
            </a:r>
          </a:p>
        </p:txBody>
      </p:sp>
      <p:sp>
        <p:nvSpPr>
          <p:cNvPr id="4" name="日期版面配置區 3">
            <a:extLst>
              <a:ext uri="{FF2B5EF4-FFF2-40B4-BE49-F238E27FC236}">
                <a16:creationId xmlns:a16="http://schemas.microsoft.com/office/drawing/2014/main" id="{1F0F7FB5-F8AC-CD6C-A039-1213341C094E}"/>
              </a:ext>
            </a:extLst>
          </p:cNvPr>
          <p:cNvSpPr>
            <a:spLocks noGrp="1"/>
          </p:cNvSpPr>
          <p:nvPr>
            <p:ph type="dt" sz="half" idx="10"/>
          </p:nvPr>
        </p:nvSpPr>
        <p:spPr/>
        <p:txBody>
          <a:bodyPr/>
          <a:lstStyle/>
          <a:p>
            <a:fld id="{2CCB3EA6-8F05-49EA-9F43-0C6779984906}" type="datetime1">
              <a:rPr lang="zh-TW" altLang="en-US" smtClean="0"/>
              <a:t>2024/8/22</a:t>
            </a:fld>
            <a:endParaRPr lang="zh-TW" altLang="en-US"/>
          </a:p>
        </p:txBody>
      </p:sp>
      <p:sp>
        <p:nvSpPr>
          <p:cNvPr id="5" name="頁尾版面配置區 4">
            <a:extLst>
              <a:ext uri="{FF2B5EF4-FFF2-40B4-BE49-F238E27FC236}">
                <a16:creationId xmlns:a16="http://schemas.microsoft.com/office/drawing/2014/main" id="{AD69DF23-EEAB-566B-1A77-ED3B6BE173EF}"/>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CECF36E7-E320-B71F-D048-C95934C86A70}"/>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12056712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882AE32-5B00-A873-A01F-D36F574FC484}"/>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4B3263B3-C2D2-A70A-5B24-2CA309C0C3A6}"/>
              </a:ext>
            </a:extLst>
          </p:cNvPr>
          <p:cNvSpPr>
            <a:spLocks noGrp="1"/>
          </p:cNvSpPr>
          <p:nvPr>
            <p:ph sz="half" idx="1"/>
          </p:nvPr>
        </p:nvSpPr>
        <p:spPr>
          <a:xfrm>
            <a:off x="838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02709252-14CD-C8CD-9F02-B210F81655CF}"/>
              </a:ext>
            </a:extLst>
          </p:cNvPr>
          <p:cNvSpPr>
            <a:spLocks noGrp="1"/>
          </p:cNvSpPr>
          <p:nvPr>
            <p:ph sz="half" idx="2"/>
          </p:nvPr>
        </p:nvSpPr>
        <p:spPr>
          <a:xfrm>
            <a:off x="6172200" y="1825625"/>
            <a:ext cx="5181600" cy="435133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C70A22CC-1370-6C2E-FE0F-30224261B458}"/>
              </a:ext>
            </a:extLst>
          </p:cNvPr>
          <p:cNvSpPr>
            <a:spLocks noGrp="1"/>
          </p:cNvSpPr>
          <p:nvPr>
            <p:ph type="dt" sz="half" idx="10"/>
          </p:nvPr>
        </p:nvSpPr>
        <p:spPr/>
        <p:txBody>
          <a:bodyPr/>
          <a:lstStyle/>
          <a:p>
            <a:fld id="{A25C5B73-194C-4C85-AD4E-5FD2A0D2F66E}" type="datetime1">
              <a:rPr lang="zh-TW" altLang="en-US" smtClean="0"/>
              <a:t>2024/8/22</a:t>
            </a:fld>
            <a:endParaRPr lang="zh-TW" altLang="en-US"/>
          </a:p>
        </p:txBody>
      </p:sp>
      <p:sp>
        <p:nvSpPr>
          <p:cNvPr id="6" name="頁尾版面配置區 5">
            <a:extLst>
              <a:ext uri="{FF2B5EF4-FFF2-40B4-BE49-F238E27FC236}">
                <a16:creationId xmlns:a16="http://schemas.microsoft.com/office/drawing/2014/main" id="{5C32906A-447A-F6F2-2DEC-8DB057C4542A}"/>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0FAF4BB2-06EE-8B26-0520-034BF70D9DB1}"/>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16969486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7B85676-1E3D-E81E-D6CB-ED57E5922E04}"/>
              </a:ext>
            </a:extLst>
          </p:cNvPr>
          <p:cNvSpPr>
            <a:spLocks noGrp="1"/>
          </p:cNvSpPr>
          <p:nvPr>
            <p:ph type="title"/>
          </p:nvPr>
        </p:nvSpPr>
        <p:spPr>
          <a:xfrm>
            <a:off x="839788" y="365125"/>
            <a:ext cx="105156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1E32D335-AE5B-07B6-D0CD-6228FBF8CD8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a:extLst>
              <a:ext uri="{FF2B5EF4-FFF2-40B4-BE49-F238E27FC236}">
                <a16:creationId xmlns:a16="http://schemas.microsoft.com/office/drawing/2014/main" id="{F22DB376-41C6-EE96-1D89-72B43E4E6C98}"/>
              </a:ext>
            </a:extLst>
          </p:cNvPr>
          <p:cNvSpPr>
            <a:spLocks noGrp="1"/>
          </p:cNvSpPr>
          <p:nvPr>
            <p:ph sz="half" idx="2"/>
          </p:nvPr>
        </p:nvSpPr>
        <p:spPr>
          <a:xfrm>
            <a:off x="839788" y="2505075"/>
            <a:ext cx="5157787"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3C41D9AE-ED9B-0A50-E362-4C7F9B336F9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a:extLst>
              <a:ext uri="{FF2B5EF4-FFF2-40B4-BE49-F238E27FC236}">
                <a16:creationId xmlns:a16="http://schemas.microsoft.com/office/drawing/2014/main" id="{687A039E-F4CE-D58D-429D-627179965324}"/>
              </a:ext>
            </a:extLst>
          </p:cNvPr>
          <p:cNvSpPr>
            <a:spLocks noGrp="1"/>
          </p:cNvSpPr>
          <p:nvPr>
            <p:ph sz="quarter" idx="4"/>
          </p:nvPr>
        </p:nvSpPr>
        <p:spPr>
          <a:xfrm>
            <a:off x="6172200" y="2505075"/>
            <a:ext cx="5183188" cy="3684588"/>
          </a:xfrm>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3C0485DE-DDB6-3C17-D3E2-F83075BD8C0F}"/>
              </a:ext>
            </a:extLst>
          </p:cNvPr>
          <p:cNvSpPr>
            <a:spLocks noGrp="1"/>
          </p:cNvSpPr>
          <p:nvPr>
            <p:ph type="dt" sz="half" idx="10"/>
          </p:nvPr>
        </p:nvSpPr>
        <p:spPr/>
        <p:txBody>
          <a:bodyPr/>
          <a:lstStyle/>
          <a:p>
            <a:fld id="{49A0CA33-74FD-4009-B937-D8366A667F4A}" type="datetime1">
              <a:rPr lang="zh-TW" altLang="en-US" smtClean="0"/>
              <a:t>2024/8/22</a:t>
            </a:fld>
            <a:endParaRPr lang="zh-TW" altLang="en-US"/>
          </a:p>
        </p:txBody>
      </p:sp>
      <p:sp>
        <p:nvSpPr>
          <p:cNvPr id="8" name="頁尾版面配置區 7">
            <a:extLst>
              <a:ext uri="{FF2B5EF4-FFF2-40B4-BE49-F238E27FC236}">
                <a16:creationId xmlns:a16="http://schemas.microsoft.com/office/drawing/2014/main" id="{476DF7F5-CDED-F92C-5FF8-B74BE8373DA7}"/>
              </a:ext>
            </a:extLst>
          </p:cNvPr>
          <p:cNvSpPr>
            <a:spLocks noGrp="1"/>
          </p:cNvSpPr>
          <p:nvPr>
            <p:ph type="ftr" sz="quarter" idx="11"/>
          </p:nvPr>
        </p:nvSpPr>
        <p:spPr/>
        <p:txBody>
          <a:bodyPr/>
          <a:lstStyle/>
          <a:p>
            <a:endParaRPr lang="zh-TW" altLang="en-US"/>
          </a:p>
        </p:txBody>
      </p:sp>
      <p:sp>
        <p:nvSpPr>
          <p:cNvPr id="9" name="投影片編號版面配置區 8">
            <a:extLst>
              <a:ext uri="{FF2B5EF4-FFF2-40B4-BE49-F238E27FC236}">
                <a16:creationId xmlns:a16="http://schemas.microsoft.com/office/drawing/2014/main" id="{FB3C2FF4-E287-5261-56DA-1C08A08F6B9A}"/>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42283346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0B575A-016C-D927-3142-157651B727BA}"/>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F13402C0-E21C-5AE3-0158-C86177470167}"/>
              </a:ext>
            </a:extLst>
          </p:cNvPr>
          <p:cNvSpPr>
            <a:spLocks noGrp="1"/>
          </p:cNvSpPr>
          <p:nvPr>
            <p:ph type="dt" sz="half" idx="10"/>
          </p:nvPr>
        </p:nvSpPr>
        <p:spPr/>
        <p:txBody>
          <a:bodyPr/>
          <a:lstStyle/>
          <a:p>
            <a:fld id="{44D7B7F7-50D6-4162-ADCF-13816F163B0C}" type="datetime1">
              <a:rPr lang="zh-TW" altLang="en-US" smtClean="0"/>
              <a:t>2024/8/22</a:t>
            </a:fld>
            <a:endParaRPr lang="zh-TW" altLang="en-US"/>
          </a:p>
        </p:txBody>
      </p:sp>
      <p:sp>
        <p:nvSpPr>
          <p:cNvPr id="4" name="頁尾版面配置區 3">
            <a:extLst>
              <a:ext uri="{FF2B5EF4-FFF2-40B4-BE49-F238E27FC236}">
                <a16:creationId xmlns:a16="http://schemas.microsoft.com/office/drawing/2014/main" id="{86C9DE02-D207-9D14-77D7-47FCB475BC4C}"/>
              </a:ext>
            </a:extLst>
          </p:cNvPr>
          <p:cNvSpPr>
            <a:spLocks noGrp="1"/>
          </p:cNvSpPr>
          <p:nvPr>
            <p:ph type="ftr" sz="quarter" idx="11"/>
          </p:nvPr>
        </p:nvSpPr>
        <p:spPr/>
        <p:txBody>
          <a:bodyPr/>
          <a:lstStyle/>
          <a:p>
            <a:endParaRPr lang="zh-TW" altLang="en-US"/>
          </a:p>
        </p:txBody>
      </p:sp>
      <p:sp>
        <p:nvSpPr>
          <p:cNvPr id="5" name="投影片編號版面配置區 4">
            <a:extLst>
              <a:ext uri="{FF2B5EF4-FFF2-40B4-BE49-F238E27FC236}">
                <a16:creationId xmlns:a16="http://schemas.microsoft.com/office/drawing/2014/main" id="{4B15DA4B-A73B-E718-98B2-CD7504EDFFD6}"/>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37357937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EEDD45A1-45E4-01F4-6330-357A7EE667F2}"/>
              </a:ext>
            </a:extLst>
          </p:cNvPr>
          <p:cNvSpPr>
            <a:spLocks noGrp="1"/>
          </p:cNvSpPr>
          <p:nvPr>
            <p:ph type="dt" sz="half" idx="10"/>
          </p:nvPr>
        </p:nvSpPr>
        <p:spPr/>
        <p:txBody>
          <a:bodyPr/>
          <a:lstStyle/>
          <a:p>
            <a:fld id="{1D3D9D88-BF05-4B2D-9152-BF801E8B018E}" type="datetime1">
              <a:rPr lang="zh-TW" altLang="en-US" smtClean="0"/>
              <a:t>2024/8/22</a:t>
            </a:fld>
            <a:endParaRPr lang="zh-TW" altLang="en-US"/>
          </a:p>
        </p:txBody>
      </p:sp>
      <p:sp>
        <p:nvSpPr>
          <p:cNvPr id="3" name="頁尾版面配置區 2">
            <a:extLst>
              <a:ext uri="{FF2B5EF4-FFF2-40B4-BE49-F238E27FC236}">
                <a16:creationId xmlns:a16="http://schemas.microsoft.com/office/drawing/2014/main" id="{D055DC0B-CE9A-7793-AB59-65BEB129D323}"/>
              </a:ext>
            </a:extLst>
          </p:cNvPr>
          <p:cNvSpPr>
            <a:spLocks noGrp="1"/>
          </p:cNvSpPr>
          <p:nvPr>
            <p:ph type="ftr" sz="quarter" idx="11"/>
          </p:nvPr>
        </p:nvSpPr>
        <p:spPr/>
        <p:txBody>
          <a:bodyPr/>
          <a:lstStyle/>
          <a:p>
            <a:endParaRPr lang="zh-TW" altLang="en-US"/>
          </a:p>
        </p:txBody>
      </p:sp>
      <p:sp>
        <p:nvSpPr>
          <p:cNvPr id="4" name="投影片編號版面配置區 3">
            <a:extLst>
              <a:ext uri="{FF2B5EF4-FFF2-40B4-BE49-F238E27FC236}">
                <a16:creationId xmlns:a16="http://schemas.microsoft.com/office/drawing/2014/main" id="{6D3C44F3-2634-0786-D12C-EEFC4B678198}"/>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11286470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輔助字幕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CE78EB3-5C7A-CCC9-C25D-6C7F6438965B}"/>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72B6A4A8-5D9F-ED45-0799-07164CABDEA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1C99B994-7B93-4ED5-3681-EF2EC533D2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4808D5E5-F4EA-F09C-89B1-2590DF81EFE5}"/>
              </a:ext>
            </a:extLst>
          </p:cNvPr>
          <p:cNvSpPr>
            <a:spLocks noGrp="1"/>
          </p:cNvSpPr>
          <p:nvPr>
            <p:ph type="dt" sz="half" idx="10"/>
          </p:nvPr>
        </p:nvSpPr>
        <p:spPr/>
        <p:txBody>
          <a:bodyPr/>
          <a:lstStyle/>
          <a:p>
            <a:fld id="{44DAF9FB-5DAE-467B-9A75-492EF9E4F2FF}" type="datetime1">
              <a:rPr lang="zh-TW" altLang="en-US" smtClean="0"/>
              <a:t>2024/8/22</a:t>
            </a:fld>
            <a:endParaRPr lang="zh-TW" altLang="en-US"/>
          </a:p>
        </p:txBody>
      </p:sp>
      <p:sp>
        <p:nvSpPr>
          <p:cNvPr id="6" name="頁尾版面配置區 5">
            <a:extLst>
              <a:ext uri="{FF2B5EF4-FFF2-40B4-BE49-F238E27FC236}">
                <a16:creationId xmlns:a16="http://schemas.microsoft.com/office/drawing/2014/main" id="{2E3866FF-8588-D5B5-7852-9BAA9677E160}"/>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09C5DC36-4E59-463E-A472-CABF7FF7E8E5}"/>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3158060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輔助字幕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3DCCB5C-2D4F-BF89-6D86-E7847C6AB662}"/>
              </a:ext>
            </a:extLst>
          </p:cNvPr>
          <p:cNvSpPr>
            <a:spLocks noGrp="1"/>
          </p:cNvSpPr>
          <p:nvPr>
            <p:ph type="title"/>
          </p:nvPr>
        </p:nvSpPr>
        <p:spPr>
          <a:xfrm>
            <a:off x="839788" y="457200"/>
            <a:ext cx="3932237" cy="1600200"/>
          </a:xfrm>
        </p:spPr>
        <p:txBody>
          <a:bodyPr anchor="b"/>
          <a:lstStyle>
            <a:lvl1pPr>
              <a:defRPr sz="32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2E086F58-3425-6DB6-F13F-F21D0ECD46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a:extLst>
              <a:ext uri="{FF2B5EF4-FFF2-40B4-BE49-F238E27FC236}">
                <a16:creationId xmlns:a16="http://schemas.microsoft.com/office/drawing/2014/main" id="{A1E99E1D-5753-6E51-A451-AD95AB3F1C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a:t>按一下以編輯母片文字樣式</a:t>
            </a:r>
          </a:p>
        </p:txBody>
      </p:sp>
      <p:sp>
        <p:nvSpPr>
          <p:cNvPr id="5" name="日期版面配置區 4">
            <a:extLst>
              <a:ext uri="{FF2B5EF4-FFF2-40B4-BE49-F238E27FC236}">
                <a16:creationId xmlns:a16="http://schemas.microsoft.com/office/drawing/2014/main" id="{15562A78-F76B-025B-0811-FB97C4725AE4}"/>
              </a:ext>
            </a:extLst>
          </p:cNvPr>
          <p:cNvSpPr>
            <a:spLocks noGrp="1"/>
          </p:cNvSpPr>
          <p:nvPr>
            <p:ph type="dt" sz="half" idx="10"/>
          </p:nvPr>
        </p:nvSpPr>
        <p:spPr/>
        <p:txBody>
          <a:bodyPr/>
          <a:lstStyle/>
          <a:p>
            <a:fld id="{4A499834-F3F2-4F35-BAAF-015717A2C593}" type="datetime1">
              <a:rPr lang="zh-TW" altLang="en-US" smtClean="0"/>
              <a:t>2024/8/22</a:t>
            </a:fld>
            <a:endParaRPr lang="zh-TW" altLang="en-US"/>
          </a:p>
        </p:txBody>
      </p:sp>
      <p:sp>
        <p:nvSpPr>
          <p:cNvPr id="6" name="頁尾版面配置區 5">
            <a:extLst>
              <a:ext uri="{FF2B5EF4-FFF2-40B4-BE49-F238E27FC236}">
                <a16:creationId xmlns:a16="http://schemas.microsoft.com/office/drawing/2014/main" id="{D9B7BB10-7B92-5EDB-C1D2-78FE0B6D1CC0}"/>
              </a:ext>
            </a:extLst>
          </p:cNvPr>
          <p:cNvSpPr>
            <a:spLocks noGrp="1"/>
          </p:cNvSpPr>
          <p:nvPr>
            <p:ph type="ftr" sz="quarter" idx="11"/>
          </p:nvPr>
        </p:nvSpPr>
        <p:spPr/>
        <p:txBody>
          <a:bodyPr/>
          <a:lstStyle/>
          <a:p>
            <a:endParaRPr lang="zh-TW" altLang="en-US"/>
          </a:p>
        </p:txBody>
      </p:sp>
      <p:sp>
        <p:nvSpPr>
          <p:cNvPr id="7" name="投影片編號版面配置區 6">
            <a:extLst>
              <a:ext uri="{FF2B5EF4-FFF2-40B4-BE49-F238E27FC236}">
                <a16:creationId xmlns:a16="http://schemas.microsoft.com/office/drawing/2014/main" id="{0EDB959F-9466-FCFA-FA3F-D6D07FED41F3}"/>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452984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036C29C-E76F-B1A6-9E7E-30D9D5A33CD4}"/>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DF02B27F-F160-FE42-167C-196A8C6CD122}"/>
              </a:ext>
            </a:extLst>
          </p:cNvPr>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968065E7-7850-9DFF-C57F-E86DD3D5CE95}"/>
              </a:ext>
            </a:extLst>
          </p:cNvPr>
          <p:cNvSpPr>
            <a:spLocks noGrp="1"/>
          </p:cNvSpPr>
          <p:nvPr>
            <p:ph type="dt" sz="half" idx="10"/>
          </p:nvPr>
        </p:nvSpPr>
        <p:spPr/>
        <p:txBody>
          <a:bodyPr/>
          <a:lstStyle/>
          <a:p>
            <a:fld id="{3F3C85C2-E5CC-4946-B7D3-506934A93001}" type="datetime1">
              <a:rPr lang="zh-TW" altLang="en-US" smtClean="0"/>
              <a:t>2024/8/22</a:t>
            </a:fld>
            <a:endParaRPr lang="zh-TW" altLang="en-US"/>
          </a:p>
        </p:txBody>
      </p:sp>
      <p:sp>
        <p:nvSpPr>
          <p:cNvPr id="5" name="頁尾版面配置區 4">
            <a:extLst>
              <a:ext uri="{FF2B5EF4-FFF2-40B4-BE49-F238E27FC236}">
                <a16:creationId xmlns:a16="http://schemas.microsoft.com/office/drawing/2014/main" id="{B12E666F-67FF-E47D-19A3-D0AC899D714E}"/>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3C3CF6D7-B8AD-567D-0F38-9AAE24A95BCC}"/>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37472478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41036578-8132-0C6C-9EFD-73D34BFAF9BE}"/>
              </a:ext>
            </a:extLst>
          </p:cNvPr>
          <p:cNvSpPr>
            <a:spLocks noGrp="1"/>
          </p:cNvSpPr>
          <p:nvPr>
            <p:ph type="title" orient="vert"/>
          </p:nvPr>
        </p:nvSpPr>
        <p:spPr>
          <a:xfrm>
            <a:off x="8724900" y="365125"/>
            <a:ext cx="2628900"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3FCE25AE-A813-1F20-1508-45F4E983B90E}"/>
              </a:ext>
            </a:extLst>
          </p:cNvPr>
          <p:cNvSpPr>
            <a:spLocks noGrp="1"/>
          </p:cNvSpPr>
          <p:nvPr>
            <p:ph type="body" orient="vert" idx="1"/>
          </p:nvPr>
        </p:nvSpPr>
        <p:spPr>
          <a:xfrm>
            <a:off x="838200" y="365125"/>
            <a:ext cx="7734300" cy="5811838"/>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1222BDCA-D68B-4DE2-84C9-9D93871C8102}"/>
              </a:ext>
            </a:extLst>
          </p:cNvPr>
          <p:cNvSpPr>
            <a:spLocks noGrp="1"/>
          </p:cNvSpPr>
          <p:nvPr>
            <p:ph type="dt" sz="half" idx="10"/>
          </p:nvPr>
        </p:nvSpPr>
        <p:spPr/>
        <p:txBody>
          <a:bodyPr/>
          <a:lstStyle/>
          <a:p>
            <a:fld id="{AD022431-0820-4C57-A557-16B1D0583303}" type="datetime1">
              <a:rPr lang="zh-TW" altLang="en-US" smtClean="0"/>
              <a:t>2024/8/22</a:t>
            </a:fld>
            <a:endParaRPr lang="zh-TW" altLang="en-US"/>
          </a:p>
        </p:txBody>
      </p:sp>
      <p:sp>
        <p:nvSpPr>
          <p:cNvPr id="5" name="頁尾版面配置區 4">
            <a:extLst>
              <a:ext uri="{FF2B5EF4-FFF2-40B4-BE49-F238E27FC236}">
                <a16:creationId xmlns:a16="http://schemas.microsoft.com/office/drawing/2014/main" id="{325D2862-4D82-A326-575B-D7877A870351}"/>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6B6E8745-236F-D33E-6CE5-07B0B6836FB3}"/>
              </a:ext>
            </a:extLst>
          </p:cNvPr>
          <p:cNvSpPr>
            <a:spLocks noGrp="1"/>
          </p:cNvSpPr>
          <p:nvPr>
            <p:ph type="sldNum" sz="quarter" idx="12"/>
          </p:nvPr>
        </p:nvSpPr>
        <p:spPr/>
        <p:txBody>
          <a:body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18480298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844A8F1B-A00B-8177-EE6D-27BF19865FA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178F7C93-AAEA-1DDE-3CA5-720ECB5EAD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C9FE4304-1A4A-2B80-DD1C-D3E030470F8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53E37F-131E-4342-B160-85003B7172AB}" type="datetime1">
              <a:rPr lang="zh-TW" altLang="en-US" smtClean="0"/>
              <a:t>2024/8/22</a:t>
            </a:fld>
            <a:endParaRPr lang="zh-TW" altLang="en-US"/>
          </a:p>
        </p:txBody>
      </p:sp>
      <p:sp>
        <p:nvSpPr>
          <p:cNvPr id="5" name="頁尾版面配置區 4">
            <a:extLst>
              <a:ext uri="{FF2B5EF4-FFF2-40B4-BE49-F238E27FC236}">
                <a16:creationId xmlns:a16="http://schemas.microsoft.com/office/drawing/2014/main" id="{9313F974-87E4-6AD6-EEB8-0DDDC0724AF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a:extLst>
              <a:ext uri="{FF2B5EF4-FFF2-40B4-BE49-F238E27FC236}">
                <a16:creationId xmlns:a16="http://schemas.microsoft.com/office/drawing/2014/main" id="{58BCE8F5-984E-418A-6E62-BB97EFCDA9B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EDEA26-87C0-4116-94F0-40CFE8643F85}" type="slidenum">
              <a:rPr lang="zh-TW" altLang="en-US" smtClean="0"/>
              <a:t>‹#›</a:t>
            </a:fld>
            <a:endParaRPr lang="zh-TW" altLang="en-US"/>
          </a:p>
        </p:txBody>
      </p:sp>
    </p:spTree>
    <p:extLst>
      <p:ext uri="{BB962C8B-B14F-4D97-AF65-F5344CB8AC3E}">
        <p14:creationId xmlns:p14="http://schemas.microsoft.com/office/powerpoint/2010/main" val="29516812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字方塊 8">
            <a:extLst>
              <a:ext uri="{FF2B5EF4-FFF2-40B4-BE49-F238E27FC236}">
                <a16:creationId xmlns:a16="http://schemas.microsoft.com/office/drawing/2014/main" id="{9DD86CCD-470F-CF17-604B-B219691966A9}"/>
              </a:ext>
            </a:extLst>
          </p:cNvPr>
          <p:cNvSpPr txBox="1"/>
          <p:nvPr/>
        </p:nvSpPr>
        <p:spPr>
          <a:xfrm>
            <a:off x="658585" y="1668921"/>
            <a:ext cx="10874829" cy="2923877"/>
          </a:xfrm>
          <a:prstGeom prst="rect">
            <a:avLst/>
          </a:prstGeom>
          <a:noFill/>
        </p:spPr>
        <p:txBody>
          <a:bodyPr wrap="square">
            <a:spAutoFit/>
          </a:bodyPr>
          <a:lstStyle/>
          <a:p>
            <a:pPr algn="ctr">
              <a:spcBef>
                <a:spcPts val="1800"/>
              </a:spcBef>
              <a:spcAft>
                <a:spcPts val="600"/>
              </a:spcAft>
            </a:pPr>
            <a:r>
              <a:rPr lang="zh-TW" altLang="zh-TW" sz="4800" b="1" dirty="0">
                <a:solidFill>
                  <a:srgbClr val="000000"/>
                </a:solidFill>
                <a:effectLst/>
                <a:ea typeface="標楷體" panose="03000509000000000000" pitchFamily="65" charset="-120"/>
                <a:cs typeface="Times New Roman" panose="02020603050405020304" pitchFamily="18" charset="0"/>
              </a:rPr>
              <a:t>桃園市特殊教育</a:t>
            </a:r>
            <a:r>
              <a:rPr lang="zh-TW" altLang="en-US" sz="4800" b="1" dirty="0">
                <a:solidFill>
                  <a:srgbClr val="000000"/>
                </a:solidFill>
                <a:effectLst/>
                <a:ea typeface="標楷體" panose="03000509000000000000" pitchFamily="65" charset="-120"/>
                <a:cs typeface="Times New Roman" panose="02020603050405020304" pitchFamily="18" charset="0"/>
              </a:rPr>
              <a:t>相關專業人員</a:t>
            </a:r>
            <a:r>
              <a:rPr lang="zh-TW" altLang="en-US" sz="4800" b="1" dirty="0">
                <a:solidFill>
                  <a:srgbClr val="000000"/>
                </a:solidFill>
                <a:ea typeface="標楷體" panose="03000509000000000000" pitchFamily="65" charset="-120"/>
                <a:cs typeface="Times New Roman" panose="02020603050405020304" pitchFamily="18" charset="0"/>
              </a:rPr>
              <a:t>服務</a:t>
            </a:r>
            <a:r>
              <a:rPr lang="zh-TW" altLang="zh-TW" sz="4800" b="1" dirty="0">
                <a:solidFill>
                  <a:srgbClr val="000000"/>
                </a:solidFill>
                <a:effectLst/>
                <a:ea typeface="標楷體" panose="03000509000000000000" pitchFamily="65" charset="-120"/>
                <a:cs typeface="Times New Roman" panose="02020603050405020304" pitchFamily="18" charset="0"/>
              </a:rPr>
              <a:t>中心</a:t>
            </a:r>
            <a:endParaRPr lang="en-US" altLang="zh-TW" sz="4800" b="1" dirty="0">
              <a:solidFill>
                <a:srgbClr val="000000"/>
              </a:solidFill>
              <a:effectLst/>
              <a:ea typeface="標楷體" panose="03000509000000000000" pitchFamily="65" charset="-120"/>
              <a:cs typeface="Times New Roman" panose="02020603050405020304" pitchFamily="18" charset="0"/>
            </a:endParaRPr>
          </a:p>
          <a:p>
            <a:pPr algn="ctr">
              <a:spcBef>
                <a:spcPts val="1800"/>
              </a:spcBef>
              <a:spcAft>
                <a:spcPts val="600"/>
              </a:spcAft>
            </a:pPr>
            <a:r>
              <a:rPr lang="zh-TW" altLang="zh-TW" sz="4800" b="1" dirty="0">
                <a:solidFill>
                  <a:srgbClr val="000000"/>
                </a:solidFill>
                <a:effectLst/>
                <a:ea typeface="標楷體" panose="03000509000000000000" pitchFamily="65" charset="-120"/>
                <a:cs typeface="Times New Roman" panose="02020603050405020304" pitchFamily="18" charset="0"/>
              </a:rPr>
              <a:t>巡迴輔導教師差旅費申請</a:t>
            </a:r>
            <a:endParaRPr lang="en-US" altLang="zh-TW" sz="4800" b="1" dirty="0">
              <a:solidFill>
                <a:srgbClr val="000000"/>
              </a:solidFill>
              <a:effectLst/>
              <a:ea typeface="標楷體" panose="03000509000000000000" pitchFamily="65" charset="-120"/>
              <a:cs typeface="Times New Roman" panose="02020603050405020304" pitchFamily="18" charset="0"/>
            </a:endParaRPr>
          </a:p>
          <a:p>
            <a:pPr algn="ctr">
              <a:spcBef>
                <a:spcPts val="1800"/>
              </a:spcBef>
              <a:spcAft>
                <a:spcPts val="600"/>
              </a:spcAft>
            </a:pPr>
            <a:r>
              <a:rPr lang="zh-TW" altLang="zh-TW" sz="4800" b="1" dirty="0">
                <a:solidFill>
                  <a:srgbClr val="000000"/>
                </a:solidFill>
                <a:effectLst/>
                <a:ea typeface="標楷體" panose="03000509000000000000" pitchFamily="65" charset="-120"/>
                <a:cs typeface="Times New Roman" panose="02020603050405020304" pitchFamily="18" charset="0"/>
              </a:rPr>
              <a:t>注意事項</a:t>
            </a:r>
            <a:endParaRPr lang="zh-TW" altLang="en-US" sz="4800" dirty="0"/>
          </a:p>
        </p:txBody>
      </p:sp>
      <p:sp>
        <p:nvSpPr>
          <p:cNvPr id="10" name="投影片編號版面配置區 9">
            <a:extLst>
              <a:ext uri="{FF2B5EF4-FFF2-40B4-BE49-F238E27FC236}">
                <a16:creationId xmlns:a16="http://schemas.microsoft.com/office/drawing/2014/main" id="{50D41EEE-D37B-1626-9065-A71F9D813811}"/>
              </a:ext>
            </a:extLst>
          </p:cNvPr>
          <p:cNvSpPr>
            <a:spLocks noGrp="1"/>
          </p:cNvSpPr>
          <p:nvPr>
            <p:ph type="sldNum" sz="quarter" idx="12"/>
          </p:nvPr>
        </p:nvSpPr>
        <p:spPr>
          <a:xfrm>
            <a:off x="9231085" y="6345464"/>
            <a:ext cx="2743200" cy="365125"/>
          </a:xfrm>
        </p:spPr>
        <p:txBody>
          <a:bodyPr vert="horz" lIns="91440" tIns="45720" rIns="91440" bIns="45720" rtlCol="0" anchor="ctr"/>
          <a:lstStyle/>
          <a:p>
            <a:fld id="{49EDEA26-87C0-4116-94F0-40CFE8643F85}" type="slidenum">
              <a:rPr lang="zh-TW" altLang="en-US" sz="1800" b="1"/>
              <a:pPr/>
              <a:t>1</a:t>
            </a:fld>
            <a:endParaRPr lang="zh-TW" altLang="en-US" sz="1800" b="1" dirty="0"/>
          </a:p>
        </p:txBody>
      </p:sp>
    </p:spTree>
    <p:extLst>
      <p:ext uri="{BB962C8B-B14F-4D97-AF65-F5344CB8AC3E}">
        <p14:creationId xmlns:p14="http://schemas.microsoft.com/office/powerpoint/2010/main" val="1982635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8A8C5671-9EAB-DD09-69C9-1862C8D550CA}"/>
              </a:ext>
            </a:extLst>
          </p:cNvPr>
          <p:cNvGraphicFramePr/>
          <p:nvPr>
            <p:extLst>
              <p:ext uri="{D42A27DB-BD31-4B8C-83A1-F6EECF244321}">
                <p14:modId xmlns:p14="http://schemas.microsoft.com/office/powerpoint/2010/main" val="3302711958"/>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投影片編號版面配置區 4">
            <a:extLst>
              <a:ext uri="{FF2B5EF4-FFF2-40B4-BE49-F238E27FC236}">
                <a16:creationId xmlns:a16="http://schemas.microsoft.com/office/drawing/2014/main" id="{6541E7A2-56D2-DBDF-8D75-193C654EEB42}"/>
              </a:ext>
            </a:extLst>
          </p:cNvPr>
          <p:cNvSpPr>
            <a:spLocks noGrp="1"/>
          </p:cNvSpPr>
          <p:nvPr>
            <p:ph type="sldNum" sz="quarter" idx="12"/>
          </p:nvPr>
        </p:nvSpPr>
        <p:spPr>
          <a:xfrm>
            <a:off x="9252858" y="6378122"/>
            <a:ext cx="2743200" cy="365125"/>
          </a:xfrm>
        </p:spPr>
        <p:txBody>
          <a:bodyPr vert="horz" lIns="91440" tIns="45720" rIns="91440" bIns="45720" rtlCol="0" anchor="ctr"/>
          <a:lstStyle/>
          <a:p>
            <a:fld id="{49EDEA26-87C0-4116-94F0-40CFE8643F85}" type="slidenum">
              <a:rPr lang="zh-TW" altLang="en-US" sz="1800" b="1"/>
              <a:pPr/>
              <a:t>2</a:t>
            </a:fld>
            <a:endParaRPr lang="zh-TW" altLang="en-US" sz="1800" b="1" dirty="0"/>
          </a:p>
        </p:txBody>
      </p:sp>
    </p:spTree>
    <p:extLst>
      <p:ext uri="{BB962C8B-B14F-4D97-AF65-F5344CB8AC3E}">
        <p14:creationId xmlns:p14="http://schemas.microsoft.com/office/powerpoint/2010/main" val="173863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CCFFB43-C422-CC89-81D0-D0064D2A9199}"/>
              </a:ext>
            </a:extLst>
          </p:cNvPr>
          <p:cNvSpPr txBox="1"/>
          <p:nvPr/>
        </p:nvSpPr>
        <p:spPr>
          <a:xfrm>
            <a:off x="2002572" y="3013501"/>
            <a:ext cx="8186857" cy="830997"/>
          </a:xfrm>
          <a:prstGeom prst="rect">
            <a:avLst/>
          </a:prstGeom>
          <a:noFill/>
        </p:spPr>
        <p:txBody>
          <a:bodyPr wrap="none" rtlCol="0">
            <a:spAutoFit/>
          </a:bodyPr>
          <a:lstStyle/>
          <a:p>
            <a:pPr algn="ctr"/>
            <a:r>
              <a:rPr lang="zh-TW" altLang="en-US" sz="4800" dirty="0">
                <a:latin typeface="微軟正黑體" panose="020B0604030504040204" pitchFamily="34" charset="-120"/>
                <a:ea typeface="微軟正黑體" panose="020B0604030504040204" pitchFamily="34" charset="-120"/>
              </a:rPr>
              <a:t>一、起訖點及公車費計算方式</a:t>
            </a:r>
          </a:p>
        </p:txBody>
      </p:sp>
      <p:sp>
        <p:nvSpPr>
          <p:cNvPr id="3" name="投影片編號版面配置區 2">
            <a:extLst>
              <a:ext uri="{FF2B5EF4-FFF2-40B4-BE49-F238E27FC236}">
                <a16:creationId xmlns:a16="http://schemas.microsoft.com/office/drawing/2014/main" id="{17391E78-6203-0D76-E4C8-74052821AC65}"/>
              </a:ext>
            </a:extLst>
          </p:cNvPr>
          <p:cNvSpPr>
            <a:spLocks noGrp="1"/>
          </p:cNvSpPr>
          <p:nvPr>
            <p:ph type="sldNum" sz="quarter" idx="12"/>
          </p:nvPr>
        </p:nvSpPr>
        <p:spPr>
          <a:xfrm>
            <a:off x="9252857" y="6367235"/>
            <a:ext cx="2743200" cy="365125"/>
          </a:xfrm>
        </p:spPr>
        <p:txBody>
          <a:bodyPr vert="horz" lIns="91440" tIns="45720" rIns="91440" bIns="45720" rtlCol="0" anchor="ctr"/>
          <a:lstStyle/>
          <a:p>
            <a:fld id="{49EDEA26-87C0-4116-94F0-40CFE8643F85}" type="slidenum">
              <a:rPr lang="zh-TW" altLang="en-US" sz="1800" b="1"/>
              <a:pPr/>
              <a:t>3</a:t>
            </a:fld>
            <a:endParaRPr lang="zh-TW" altLang="en-US" sz="1800" b="1" dirty="0"/>
          </a:p>
        </p:txBody>
      </p:sp>
    </p:spTree>
    <p:extLst>
      <p:ext uri="{BB962C8B-B14F-4D97-AF65-F5344CB8AC3E}">
        <p14:creationId xmlns:p14="http://schemas.microsoft.com/office/powerpoint/2010/main" val="29565002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8BB7E33C-A776-C83F-9208-7506C1C05013}"/>
              </a:ext>
            </a:extLst>
          </p:cNvPr>
          <p:cNvSpPr txBox="1"/>
          <p:nvPr/>
        </p:nvSpPr>
        <p:spPr>
          <a:xfrm>
            <a:off x="435429" y="185057"/>
            <a:ext cx="5519460"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一、起訖點及公車費計算方式</a:t>
            </a:r>
          </a:p>
        </p:txBody>
      </p:sp>
      <p:sp>
        <p:nvSpPr>
          <p:cNvPr id="4" name="文字方塊 3">
            <a:extLst>
              <a:ext uri="{FF2B5EF4-FFF2-40B4-BE49-F238E27FC236}">
                <a16:creationId xmlns:a16="http://schemas.microsoft.com/office/drawing/2014/main" id="{833542C4-48E5-F7FA-E930-22DC0F955287}"/>
              </a:ext>
            </a:extLst>
          </p:cNvPr>
          <p:cNvSpPr txBox="1"/>
          <p:nvPr/>
        </p:nvSpPr>
        <p:spPr>
          <a:xfrm>
            <a:off x="816428" y="1189752"/>
            <a:ext cx="10526485" cy="3929537"/>
          </a:xfrm>
          <a:prstGeom prst="rect">
            <a:avLst/>
          </a:prstGeom>
          <a:noFill/>
        </p:spPr>
        <p:txBody>
          <a:bodyPr wrap="square">
            <a:spAutoFit/>
          </a:bodyPr>
          <a:lstStyle/>
          <a:p>
            <a:pPr marL="342900" lvl="0" indent="-342900" algn="just">
              <a:lnSpc>
                <a:spcPts val="2000"/>
              </a:lnSpc>
              <a:buFont typeface="+mj-lt"/>
              <a:buAutoNum type="arabicPeriod"/>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應以各巡迴輔導教師原編制學校</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以下簡稱原校</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（Ａ）為起點，至服務學校（Ｂ）服務後，返回原校（Ａ）計算，路線為Ａ→Ｂ→</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，公車費計算方式為</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Ａ→</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B)+(B</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，計二段費用。</a:t>
            </a: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報告表填寫範例</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sz="16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zh-TW" alt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lgn="just">
              <a:lnSpc>
                <a:spcPts val="2000"/>
              </a:lnSpc>
              <a:buFont typeface="+mj-lt"/>
              <a:buAutoNum type="arabicPeriod" startAt="2"/>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倘教師單日巡迴多校</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園</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以上（Ｂ、Ｃ校），則公車費計算方式為</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Ａ→</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B)+(B</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C)+(C</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，計三段費用，以此類推。</a:t>
            </a: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startAt="2"/>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報告表填寫範例</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zh-TW" alt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pic>
        <p:nvPicPr>
          <p:cNvPr id="6" name="圖片 5">
            <a:extLst>
              <a:ext uri="{FF2B5EF4-FFF2-40B4-BE49-F238E27FC236}">
                <a16:creationId xmlns:a16="http://schemas.microsoft.com/office/drawing/2014/main" id="{E784CED0-53CC-FD9C-48E9-7394635101F9}"/>
              </a:ext>
            </a:extLst>
          </p:cNvPr>
          <p:cNvPicPr>
            <a:picLocks noChangeAspect="1"/>
          </p:cNvPicPr>
          <p:nvPr/>
        </p:nvPicPr>
        <p:blipFill>
          <a:blip r:embed="rId2"/>
          <a:stretch>
            <a:fillRect/>
          </a:stretch>
        </p:blipFill>
        <p:spPr>
          <a:xfrm>
            <a:off x="1287237" y="2227113"/>
            <a:ext cx="10553700" cy="1095375"/>
          </a:xfrm>
          <a:prstGeom prst="rect">
            <a:avLst/>
          </a:prstGeom>
        </p:spPr>
      </p:pic>
      <p:pic>
        <p:nvPicPr>
          <p:cNvPr id="8" name="圖片 7">
            <a:extLst>
              <a:ext uri="{FF2B5EF4-FFF2-40B4-BE49-F238E27FC236}">
                <a16:creationId xmlns:a16="http://schemas.microsoft.com/office/drawing/2014/main" id="{DB91F1E6-4E4B-B9C4-ACBB-E1DCDF8427CB}"/>
              </a:ext>
            </a:extLst>
          </p:cNvPr>
          <p:cNvPicPr>
            <a:picLocks noChangeAspect="1"/>
          </p:cNvPicPr>
          <p:nvPr/>
        </p:nvPicPr>
        <p:blipFill rotWithShape="1">
          <a:blip r:embed="rId3"/>
          <a:srcRect t="6515"/>
          <a:stretch/>
        </p:blipFill>
        <p:spPr>
          <a:xfrm>
            <a:off x="1260022" y="4812360"/>
            <a:ext cx="10553700" cy="1041817"/>
          </a:xfrm>
          <a:prstGeom prst="rect">
            <a:avLst/>
          </a:prstGeom>
        </p:spPr>
      </p:pic>
      <p:sp>
        <p:nvSpPr>
          <p:cNvPr id="10" name="投影片編號版面配置區 2">
            <a:extLst>
              <a:ext uri="{FF2B5EF4-FFF2-40B4-BE49-F238E27FC236}">
                <a16:creationId xmlns:a16="http://schemas.microsoft.com/office/drawing/2014/main" id="{72F6DE66-7A9B-868A-051E-9610699D4776}"/>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4</a:t>
            </a:fld>
            <a:endParaRPr lang="zh-TW" altLang="en-US" sz="1800" b="1" dirty="0"/>
          </a:p>
        </p:txBody>
      </p:sp>
    </p:spTree>
    <p:extLst>
      <p:ext uri="{BB962C8B-B14F-4D97-AF65-F5344CB8AC3E}">
        <p14:creationId xmlns:p14="http://schemas.microsoft.com/office/powerpoint/2010/main" val="30694822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8BB7E33C-A776-C83F-9208-7506C1C05013}"/>
              </a:ext>
            </a:extLst>
          </p:cNvPr>
          <p:cNvSpPr txBox="1"/>
          <p:nvPr/>
        </p:nvSpPr>
        <p:spPr>
          <a:xfrm>
            <a:off x="435429" y="185057"/>
            <a:ext cx="5519460"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一、起訖點及公車費計算方式</a:t>
            </a:r>
          </a:p>
        </p:txBody>
      </p:sp>
      <p:sp>
        <p:nvSpPr>
          <p:cNvPr id="5" name="文字方塊 4">
            <a:extLst>
              <a:ext uri="{FF2B5EF4-FFF2-40B4-BE49-F238E27FC236}">
                <a16:creationId xmlns:a16="http://schemas.microsoft.com/office/drawing/2014/main" id="{FEEA131D-7DCB-88D3-22A1-A85D9E930934}"/>
              </a:ext>
            </a:extLst>
          </p:cNvPr>
          <p:cNvSpPr txBox="1"/>
          <p:nvPr/>
        </p:nvSpPr>
        <p:spPr>
          <a:xfrm>
            <a:off x="816428" y="776096"/>
            <a:ext cx="11179629" cy="4452501"/>
          </a:xfrm>
          <a:prstGeom prst="rect">
            <a:avLst/>
          </a:prstGeom>
          <a:noFill/>
        </p:spPr>
        <p:txBody>
          <a:bodyPr wrap="square">
            <a:spAutoFit/>
          </a:bodyPr>
          <a:lstStyle/>
          <a:p>
            <a:pPr marL="342900" lvl="0" indent="-342900" algn="just">
              <a:lnSpc>
                <a:spcPts val="2000"/>
              </a:lnSpc>
              <a:buFont typeface="+mj-lt"/>
              <a:buAutoNum type="arabicPeriod" startAt="3"/>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倘教師單日巡迴多校</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園</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以上（Ｂ、Ｃ校），惟課間較長且需回原校備課，請於備註中註明，公車費計算方式為</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Ａ→Ｂ</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Ｂ→Ａ</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Ａ→Ｃ</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Ｃ→Ａ</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，計四段費用，以此類推。</a:t>
            </a:r>
            <a:endParaRPr lang="zh-TW" altLang="zh-TW" sz="2000" b="1" kern="100" dirty="0">
              <a:effectLst/>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lgn="just">
              <a:lnSpc>
                <a:spcPts val="2000"/>
              </a:lnSpc>
              <a:buFont typeface="+mj-lt"/>
              <a:buAutoNum type="arabicPeriod" startAt="3"/>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報告表填寫範例</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sz="16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zh-TW" alt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lgn="just">
              <a:lnSpc>
                <a:spcPts val="2000"/>
              </a:lnSpc>
              <a:buFont typeface="+mj-lt"/>
              <a:buAutoNum type="arabicPeriod" startAt="4"/>
            </a:pPr>
            <a:r>
              <a:rPr lang="zh-TW" altLang="zh-TW" sz="2000" b="1" dirty="0">
                <a:solidFill>
                  <a:srgbClr val="000000"/>
                </a:solidFill>
                <a:effectLst/>
                <a:ea typeface="標楷體" panose="03000509000000000000" pitchFamily="65" charset="-120"/>
                <a:cs typeface="Times New Roman" panose="02020603050405020304" pitchFamily="18" charset="0"/>
              </a:rPr>
              <a:t>倘原校至服務學校距離未達</a:t>
            </a:r>
            <a:r>
              <a:rPr lang="en-US" altLang="zh-TW" sz="2000" b="1" dirty="0">
                <a:solidFill>
                  <a:srgbClr val="FF0000"/>
                </a:solidFill>
                <a:effectLst/>
                <a:ea typeface="標楷體" panose="03000509000000000000" pitchFamily="65" charset="-120"/>
                <a:cs typeface="Times New Roman" panose="02020603050405020304" pitchFamily="18" charset="0"/>
              </a:rPr>
              <a:t>500</a:t>
            </a:r>
            <a:r>
              <a:rPr lang="zh-TW" altLang="zh-TW" sz="2000" b="1" dirty="0">
                <a:solidFill>
                  <a:srgbClr val="FF0000"/>
                </a:solidFill>
                <a:effectLst/>
                <a:ea typeface="標楷體" panose="03000509000000000000" pitchFamily="65" charset="-120"/>
                <a:cs typeface="Times New Roman" panose="02020603050405020304" pitchFamily="18" charset="0"/>
              </a:rPr>
              <a:t>公尺</a:t>
            </a:r>
            <a:r>
              <a:rPr lang="zh-TW" altLang="zh-TW" sz="2000" b="1" dirty="0">
                <a:solidFill>
                  <a:srgbClr val="000000"/>
                </a:solidFill>
                <a:effectLst/>
                <a:ea typeface="標楷體" panose="03000509000000000000" pitchFamily="65" charset="-120"/>
                <a:cs typeface="Times New Roman" panose="02020603050405020304" pitchFamily="18" charset="0"/>
              </a:rPr>
              <a:t>，不予補助公車費；倘原校單日至同一服務學校距離</a:t>
            </a:r>
            <a:r>
              <a:rPr lang="zh-TW" altLang="zh-TW" sz="2000" b="1" dirty="0">
                <a:solidFill>
                  <a:srgbClr val="FF0000"/>
                </a:solidFill>
                <a:effectLst/>
                <a:ea typeface="標楷體" panose="03000509000000000000" pitchFamily="65" charset="-120"/>
                <a:cs typeface="Times New Roman" panose="02020603050405020304" pitchFamily="18" charset="0"/>
              </a:rPr>
              <a:t>超過</a:t>
            </a:r>
            <a:r>
              <a:rPr lang="en-US" altLang="zh-TW" sz="2000" b="1" dirty="0">
                <a:solidFill>
                  <a:srgbClr val="FF0000"/>
                </a:solidFill>
                <a:effectLst/>
                <a:ea typeface="標楷體" panose="03000509000000000000" pitchFamily="65" charset="-120"/>
                <a:cs typeface="Times New Roman" panose="02020603050405020304" pitchFamily="18" charset="0"/>
              </a:rPr>
              <a:t>500</a:t>
            </a:r>
            <a:r>
              <a:rPr lang="zh-TW" altLang="zh-TW" sz="2000" b="1" dirty="0">
                <a:solidFill>
                  <a:srgbClr val="FF0000"/>
                </a:solidFill>
                <a:effectLst/>
                <a:ea typeface="標楷體" panose="03000509000000000000" pitchFamily="65" charset="-120"/>
                <a:cs typeface="Times New Roman" panose="02020603050405020304" pitchFamily="18" charset="0"/>
              </a:rPr>
              <a:t>公尺但未達</a:t>
            </a:r>
            <a:r>
              <a:rPr lang="en-US" altLang="zh-TW" sz="2000" b="1" dirty="0">
                <a:solidFill>
                  <a:srgbClr val="FF0000"/>
                </a:solidFill>
                <a:effectLst/>
                <a:ea typeface="標楷體" panose="03000509000000000000" pitchFamily="65" charset="-120"/>
                <a:cs typeface="Times New Roman" panose="02020603050405020304" pitchFamily="18" charset="0"/>
              </a:rPr>
              <a:t>1</a:t>
            </a:r>
            <a:r>
              <a:rPr lang="zh-TW" altLang="zh-TW" sz="2000" b="1" dirty="0">
                <a:solidFill>
                  <a:srgbClr val="FF0000"/>
                </a:solidFill>
                <a:effectLst/>
                <a:ea typeface="標楷體" panose="03000509000000000000" pitchFamily="65" charset="-120"/>
                <a:cs typeface="Times New Roman" panose="02020603050405020304" pitchFamily="18" charset="0"/>
              </a:rPr>
              <a:t>公里</a:t>
            </a:r>
            <a:r>
              <a:rPr lang="zh-TW" altLang="zh-TW" sz="2000" b="1" dirty="0">
                <a:solidFill>
                  <a:srgbClr val="000000"/>
                </a:solidFill>
                <a:effectLst/>
                <a:ea typeface="標楷體" panose="03000509000000000000" pitchFamily="65" charset="-120"/>
                <a:cs typeface="Times New Roman" panose="02020603050405020304" pitchFamily="18" charset="0"/>
              </a:rPr>
              <a:t>，申請之公車費以</a:t>
            </a:r>
            <a:r>
              <a:rPr lang="en-US" altLang="zh-TW" sz="2000" b="1" dirty="0">
                <a:solidFill>
                  <a:srgbClr val="000000"/>
                </a:solidFill>
                <a:effectLst/>
                <a:ea typeface="標楷體" panose="03000509000000000000" pitchFamily="65" charset="-120"/>
                <a:cs typeface="Times New Roman" panose="02020603050405020304" pitchFamily="18" charset="0"/>
              </a:rPr>
              <a:t>1</a:t>
            </a:r>
            <a:r>
              <a:rPr lang="zh-TW" altLang="zh-TW" sz="2000" b="1" dirty="0">
                <a:solidFill>
                  <a:srgbClr val="000000"/>
                </a:solidFill>
                <a:effectLst/>
                <a:ea typeface="標楷體" panose="03000509000000000000" pitchFamily="65" charset="-120"/>
                <a:cs typeface="Times New Roman" panose="02020603050405020304" pitchFamily="18" charset="0"/>
              </a:rPr>
              <a:t>趟為限。</a:t>
            </a:r>
            <a:r>
              <a:rPr lang="en-US" altLang="zh-TW" sz="1600" b="1" dirty="0">
                <a:solidFill>
                  <a:srgbClr val="000000"/>
                </a:solidFill>
                <a:effectLst/>
                <a:latin typeface="標楷體" panose="03000509000000000000" pitchFamily="65" charset="-120"/>
                <a:cs typeface="Times New Roman" panose="02020603050405020304" pitchFamily="18" charset="0"/>
              </a:rPr>
              <a:t>(</a:t>
            </a:r>
            <a:r>
              <a:rPr lang="zh-TW" altLang="zh-TW" sz="1600" b="1" dirty="0">
                <a:solidFill>
                  <a:srgbClr val="000000"/>
                </a:solidFill>
                <a:effectLst/>
                <a:ea typeface="標楷體" panose="03000509000000000000" pitchFamily="65" charset="-120"/>
                <a:cs typeface="Times New Roman" panose="02020603050405020304" pitchFamily="18" charset="0"/>
              </a:rPr>
              <a:t>依</a:t>
            </a:r>
            <a:r>
              <a:rPr lang="en-US" altLang="zh-TW" sz="1600" b="1" u="sng"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汽車運輸業管理規則</a:t>
            </a:r>
            <a:r>
              <a:rPr lang="zh-TW" altLang="zh-TW" sz="1600" b="1" dirty="0">
                <a:solidFill>
                  <a:srgbClr val="000000"/>
                </a:solidFill>
                <a:effectLst/>
                <a:ea typeface="標楷體" panose="03000509000000000000" pitchFamily="65" charset="-120"/>
                <a:cs typeface="Times New Roman" panose="02020603050405020304" pitchFamily="18" charset="0"/>
              </a:rPr>
              <a:t>第</a:t>
            </a:r>
            <a:r>
              <a:rPr lang="en-US" altLang="zh-TW" sz="1600" b="1" dirty="0">
                <a:solidFill>
                  <a:srgbClr val="000000"/>
                </a:solidFill>
                <a:effectLst/>
                <a:ea typeface="標楷體" panose="03000509000000000000" pitchFamily="65" charset="-120"/>
                <a:cs typeface="Times New Roman" panose="02020603050405020304" pitchFamily="18" charset="0"/>
              </a:rPr>
              <a:t>37</a:t>
            </a:r>
            <a:r>
              <a:rPr lang="zh-TW" altLang="zh-TW" sz="1600" b="1" dirty="0">
                <a:solidFill>
                  <a:srgbClr val="000000"/>
                </a:solidFill>
                <a:effectLst/>
                <a:ea typeface="標楷體" panose="03000509000000000000" pitchFamily="65" charset="-120"/>
                <a:cs typeface="Times New Roman" panose="02020603050405020304" pitchFamily="18" charset="0"/>
              </a:rPr>
              <a:t>條，市區設站其間隔不得少於五百公尺為原則。</a:t>
            </a:r>
            <a:r>
              <a:rPr lang="en-US" altLang="zh-TW" sz="1600" b="1" dirty="0">
                <a:solidFill>
                  <a:srgbClr val="000000"/>
                </a:solidFill>
                <a:effectLst/>
                <a:ea typeface="標楷體" panose="03000509000000000000" pitchFamily="65" charset="-120"/>
                <a:cs typeface="Times New Roman" panose="02020603050405020304" pitchFamily="18" charset="0"/>
              </a:rPr>
              <a:t>)</a:t>
            </a:r>
            <a:endParaRPr lang="en-US" altLang="zh-TW" sz="2000" b="1" dirty="0">
              <a:solidFill>
                <a:srgbClr val="000000"/>
              </a:solidFill>
              <a:effectLst/>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startAt="4"/>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範例</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：兩校間距離未達</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500</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公尺，不予補助公車費，如內壢國小</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親子學園幼兒園距離為</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220</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公尺。</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範例</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2</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：原校至服務學校距離為</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0.5-0.9</a:t>
            </a:r>
            <a:r>
              <a:rPr lang="zh-TW"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公里，公車費以</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來回</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a:t>
            </a:r>
            <a:r>
              <a:rPr lang="zh-TW"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趟為限</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，如中山國小</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武陵高中距離為</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0.6</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公里。</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範例</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3</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：非原校之兩校間距離為</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0.5-0.9</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公里，公車費以單程</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趟為限，如東門國小</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桃園國小距離為</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0.8</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公里。</a:t>
            </a:r>
            <a:endParaRPr lang="zh-TW"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p:txBody>
      </p:sp>
      <p:pic>
        <p:nvPicPr>
          <p:cNvPr id="9" name="圖片 8">
            <a:extLst>
              <a:ext uri="{FF2B5EF4-FFF2-40B4-BE49-F238E27FC236}">
                <a16:creationId xmlns:a16="http://schemas.microsoft.com/office/drawing/2014/main" id="{B039E375-56AE-1664-5E64-C466E9F6B2CD}"/>
              </a:ext>
            </a:extLst>
          </p:cNvPr>
          <p:cNvPicPr>
            <a:picLocks noChangeAspect="1"/>
          </p:cNvPicPr>
          <p:nvPr/>
        </p:nvPicPr>
        <p:blipFill>
          <a:blip r:embed="rId2"/>
          <a:stretch>
            <a:fillRect/>
          </a:stretch>
        </p:blipFill>
        <p:spPr>
          <a:xfrm>
            <a:off x="1272948" y="1892445"/>
            <a:ext cx="10563225" cy="1104900"/>
          </a:xfrm>
          <a:prstGeom prst="rect">
            <a:avLst/>
          </a:prstGeom>
        </p:spPr>
      </p:pic>
      <p:sp>
        <p:nvSpPr>
          <p:cNvPr id="13" name="投影片編號版面配置區 2">
            <a:extLst>
              <a:ext uri="{FF2B5EF4-FFF2-40B4-BE49-F238E27FC236}">
                <a16:creationId xmlns:a16="http://schemas.microsoft.com/office/drawing/2014/main" id="{9243C52C-A3B2-9F73-6D21-EE5A7BA4AC37}"/>
              </a:ext>
            </a:extLst>
          </p:cNvPr>
          <p:cNvSpPr txBox="1">
            <a:spLocks/>
          </p:cNvSpPr>
          <p:nvPr/>
        </p:nvSpPr>
        <p:spPr>
          <a:xfrm>
            <a:off x="9339945"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5</a:t>
            </a:fld>
            <a:endParaRPr lang="zh-TW" altLang="en-US" sz="1800" b="1" dirty="0"/>
          </a:p>
        </p:txBody>
      </p:sp>
      <p:pic>
        <p:nvPicPr>
          <p:cNvPr id="8" name="圖片 7">
            <a:extLst>
              <a:ext uri="{FF2B5EF4-FFF2-40B4-BE49-F238E27FC236}">
                <a16:creationId xmlns:a16="http://schemas.microsoft.com/office/drawing/2014/main" id="{2556DF34-8C56-52B3-5F7C-1CAE57976B4B}"/>
              </a:ext>
            </a:extLst>
          </p:cNvPr>
          <p:cNvPicPr>
            <a:picLocks noChangeAspect="1"/>
          </p:cNvPicPr>
          <p:nvPr/>
        </p:nvPicPr>
        <p:blipFill>
          <a:blip r:embed="rId3"/>
          <a:stretch>
            <a:fillRect/>
          </a:stretch>
        </p:blipFill>
        <p:spPr>
          <a:xfrm>
            <a:off x="1272948" y="4910818"/>
            <a:ext cx="10601325" cy="1762125"/>
          </a:xfrm>
          <a:prstGeom prst="rect">
            <a:avLst/>
          </a:prstGeom>
        </p:spPr>
      </p:pic>
    </p:spTree>
    <p:extLst>
      <p:ext uri="{BB962C8B-B14F-4D97-AF65-F5344CB8AC3E}">
        <p14:creationId xmlns:p14="http://schemas.microsoft.com/office/powerpoint/2010/main" val="40803372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8BB7E33C-A776-C83F-9208-7506C1C05013}"/>
              </a:ext>
            </a:extLst>
          </p:cNvPr>
          <p:cNvSpPr txBox="1"/>
          <p:nvPr/>
        </p:nvSpPr>
        <p:spPr>
          <a:xfrm>
            <a:off x="435429" y="185057"/>
            <a:ext cx="5519460"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一、起訖點及公車費計算方式</a:t>
            </a:r>
          </a:p>
        </p:txBody>
      </p:sp>
      <p:sp>
        <p:nvSpPr>
          <p:cNvPr id="3" name="文字方塊 2">
            <a:extLst>
              <a:ext uri="{FF2B5EF4-FFF2-40B4-BE49-F238E27FC236}">
                <a16:creationId xmlns:a16="http://schemas.microsoft.com/office/drawing/2014/main" id="{DAB4C181-D7C3-6458-DF8B-16EC2021083A}"/>
              </a:ext>
            </a:extLst>
          </p:cNvPr>
          <p:cNvSpPr txBox="1"/>
          <p:nvPr/>
        </p:nvSpPr>
        <p:spPr>
          <a:xfrm>
            <a:off x="832757" y="769832"/>
            <a:ext cx="10847614" cy="4708981"/>
          </a:xfrm>
          <a:prstGeom prst="rect">
            <a:avLst/>
          </a:prstGeom>
          <a:noFill/>
        </p:spPr>
        <p:txBody>
          <a:bodyPr wrap="square">
            <a:spAutoFit/>
          </a:bodyPr>
          <a:lstStyle/>
          <a:p>
            <a:pPr marL="342900" lvl="0" indent="-342900" algn="just">
              <a:lnSpc>
                <a:spcPts val="2000"/>
              </a:lnSpc>
              <a:buFont typeface="+mj-lt"/>
              <a:buAutoNum type="arabicPeriod" startAt="5"/>
            </a:pPr>
            <a:r>
              <a:rPr lang="zh-TW" altLang="zh-TW" sz="2000" b="1" dirty="0">
                <a:solidFill>
                  <a:srgbClr val="000000"/>
                </a:solidFill>
                <a:effectLst/>
                <a:ea typeface="標楷體" panose="03000509000000000000" pitchFamily="65" charset="-120"/>
                <a:cs typeface="Times New Roman" panose="02020603050405020304" pitchFamily="18" charset="0"/>
              </a:rPr>
              <a:t>教師</a:t>
            </a:r>
            <a:r>
              <a:rPr lang="zh-TW" altLang="zh-TW" sz="2000" b="1" strike="sngStrike" dirty="0">
                <a:solidFill>
                  <a:srgbClr val="FF0000"/>
                </a:solidFill>
                <a:effectLst/>
                <a:ea typeface="標楷體" panose="03000509000000000000" pitchFamily="65" charset="-120"/>
                <a:cs typeface="Times New Roman" panose="02020603050405020304" pitchFamily="18" charset="0"/>
              </a:rPr>
              <a:t>當日第一堂課</a:t>
            </a:r>
            <a:r>
              <a:rPr lang="en-US" altLang="zh-TW" sz="2000" b="1" strike="sngStrike" dirty="0">
                <a:solidFill>
                  <a:srgbClr val="FF0000"/>
                </a:solidFill>
                <a:effectLst/>
                <a:ea typeface="標楷體" panose="03000509000000000000" pitchFamily="65" charset="-120"/>
                <a:cs typeface="Times New Roman" panose="02020603050405020304" pitchFamily="18" charset="0"/>
              </a:rPr>
              <a:t>(</a:t>
            </a:r>
            <a:r>
              <a:rPr lang="zh-TW" altLang="zh-TW" sz="2000" b="1" strike="sngStrike" dirty="0">
                <a:solidFill>
                  <a:srgbClr val="FF0000"/>
                </a:solidFill>
                <a:effectLst/>
                <a:ea typeface="標楷體" panose="03000509000000000000" pitchFamily="65" charset="-120"/>
                <a:cs typeface="Times New Roman" panose="02020603050405020304" pitchFamily="18" charset="0"/>
              </a:rPr>
              <a:t>除早自習外</a:t>
            </a:r>
            <a:r>
              <a:rPr lang="en-US" altLang="zh-TW" sz="2000" b="1" strike="sngStrike" dirty="0">
                <a:solidFill>
                  <a:srgbClr val="FF0000"/>
                </a:solidFill>
                <a:effectLst/>
                <a:ea typeface="標楷體" panose="03000509000000000000" pitchFamily="65" charset="-120"/>
                <a:cs typeface="Times New Roman" panose="02020603050405020304" pitchFamily="18" charset="0"/>
              </a:rPr>
              <a:t>)</a:t>
            </a:r>
            <a:r>
              <a:rPr lang="zh-TW" altLang="zh-TW" sz="2000" b="1" strike="sngStrike" dirty="0">
                <a:solidFill>
                  <a:srgbClr val="FF0000"/>
                </a:solidFill>
                <a:effectLst/>
                <a:ea typeface="標楷體" panose="03000509000000000000" pitchFamily="65" charset="-120"/>
                <a:cs typeface="Times New Roman" panose="02020603050405020304" pitchFamily="18" charset="0"/>
              </a:rPr>
              <a:t>若非由原校出發</a:t>
            </a:r>
            <a:r>
              <a:rPr lang="zh-TW" altLang="zh-TW" sz="2000" b="1" dirty="0">
                <a:solidFill>
                  <a:srgbClr val="000000"/>
                </a:solidFill>
                <a:effectLst/>
                <a:ea typeface="標楷體" panose="03000509000000000000" pitchFamily="65" charset="-120"/>
                <a:cs typeface="Times New Roman" panose="02020603050405020304" pitchFamily="18" charset="0"/>
              </a:rPr>
              <a:t>；最後一堂課授課結束（且未達原校下班時間）未返校之情形，不核給</a:t>
            </a:r>
            <a:r>
              <a:rPr lang="en-US" altLang="zh-TW" sz="2000" strike="sngStrike" dirty="0">
                <a:solidFill>
                  <a:srgbClr val="FF0000"/>
                </a:solidFill>
                <a:ea typeface="標楷體" panose="03000509000000000000" pitchFamily="65" charset="-120"/>
                <a:cs typeface="Times New Roman" panose="02020603050405020304" pitchFamily="18" charset="0"/>
              </a:rPr>
              <a:t>(A</a:t>
            </a:r>
            <a:r>
              <a:rPr lang="zh-TW" altLang="zh-TW" sz="2000" strike="sngStrike" dirty="0">
                <a:solidFill>
                  <a:srgbClr val="FF0000"/>
                </a:solidFill>
                <a:effectLst/>
                <a:ea typeface="標楷體" panose="03000509000000000000" pitchFamily="65" charset="-120"/>
                <a:cs typeface="Times New Roman" panose="02020603050405020304" pitchFamily="18" charset="0"/>
              </a:rPr>
              <a:t>→</a:t>
            </a:r>
            <a:r>
              <a:rPr lang="en-US" altLang="zh-TW" sz="2000" strike="sngStrike" dirty="0">
                <a:solidFill>
                  <a:srgbClr val="FF0000"/>
                </a:solidFill>
                <a:effectLst/>
                <a:ea typeface="標楷體" panose="03000509000000000000" pitchFamily="65" charset="-120"/>
                <a:cs typeface="Times New Roman" panose="02020603050405020304" pitchFamily="18" charset="0"/>
              </a:rPr>
              <a:t>B)</a:t>
            </a:r>
            <a:r>
              <a:rPr lang="zh-TW" altLang="zh-TW" sz="2000" strike="sngStrike" dirty="0">
                <a:solidFill>
                  <a:srgbClr val="FF0000"/>
                </a:solidFill>
                <a:effectLst/>
                <a:ea typeface="標楷體" panose="03000509000000000000" pitchFamily="65" charset="-120"/>
                <a:cs typeface="Times New Roman" panose="02020603050405020304" pitchFamily="18" charset="0"/>
              </a:rPr>
              <a:t>或</a:t>
            </a:r>
            <a:r>
              <a:rPr lang="en-US" altLang="zh-TW" sz="2000" b="1" dirty="0">
                <a:solidFill>
                  <a:srgbClr val="000000"/>
                </a:solidFill>
                <a:effectLst/>
                <a:ea typeface="標楷體" panose="03000509000000000000" pitchFamily="65" charset="-120"/>
                <a:cs typeface="Times New Roman" panose="02020603050405020304" pitchFamily="18" charset="0"/>
              </a:rPr>
              <a:t>(C</a:t>
            </a:r>
            <a:r>
              <a:rPr lang="zh-TW" altLang="zh-TW" sz="2000" b="1" dirty="0">
                <a:solidFill>
                  <a:srgbClr val="000000"/>
                </a:solidFill>
                <a:effectLst/>
                <a:ea typeface="標楷體" panose="03000509000000000000" pitchFamily="65" charset="-120"/>
                <a:cs typeface="Times New Roman" panose="02020603050405020304" pitchFamily="18" charset="0"/>
              </a:rPr>
              <a:t>→</a:t>
            </a:r>
            <a:r>
              <a:rPr lang="en-US" altLang="zh-TW" sz="2000" b="1" dirty="0">
                <a:solidFill>
                  <a:srgbClr val="000000"/>
                </a:solidFill>
                <a:effectLst/>
                <a:ea typeface="標楷體" panose="03000509000000000000" pitchFamily="65" charset="-120"/>
                <a:cs typeface="Times New Roman" panose="02020603050405020304" pitchFamily="18" charset="0"/>
              </a:rPr>
              <a:t>A)</a:t>
            </a:r>
            <a:r>
              <a:rPr lang="zh-TW" altLang="zh-TW" sz="2000" b="1" dirty="0">
                <a:solidFill>
                  <a:srgbClr val="000000"/>
                </a:solidFill>
                <a:effectLst/>
                <a:ea typeface="標楷體" panose="03000509000000000000" pitchFamily="65" charset="-120"/>
                <a:cs typeface="Times New Roman" panose="02020603050405020304" pitchFamily="18" charset="0"/>
              </a:rPr>
              <a:t>之公車費。</a:t>
            </a:r>
            <a:endParaRPr lang="en-US" altLang="zh-TW" sz="2000" b="1" dirty="0">
              <a:solidFill>
                <a:srgbClr val="000000"/>
              </a:solidFill>
              <a:effectLst/>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startAt="5"/>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報告表填寫範例：住家出發</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非早自習排課</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；最後一堂課授課結束後未返校。</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sz="16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zh-TW" alt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lgn="just">
              <a:lnSpc>
                <a:spcPts val="2000"/>
              </a:lnSpc>
              <a:buFont typeface="+mj-lt"/>
              <a:buAutoNum type="arabicPeriod" startAt="6"/>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若早自習排課，教師逕由住籍地出發時，應採由</a:t>
            </a:r>
            <a:r>
              <a:rPr lang="zh-TW" altLang="zh-TW" sz="2000" b="1" kern="100" dirty="0">
                <a:solidFill>
                  <a:srgbClr val="FF0000"/>
                </a:solidFill>
                <a:effectLst/>
                <a:latin typeface="Calibri" panose="020F0502020204030204" pitchFamily="34" charset="0"/>
                <a:ea typeface="標楷體" panose="03000509000000000000" pitchFamily="65" charset="-120"/>
                <a:cs typeface="Times New Roman" panose="02020603050405020304" pitchFamily="18" charset="0"/>
              </a:rPr>
              <a:t>原校或住籍地</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前往服務學校公車費較低者報支；若下班時教師由服務學校直接返回住籍地時，亦同。</a:t>
            </a:r>
            <a:r>
              <a:rPr lang="zh-TW" altLang="zh-TW" sz="16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（依據行政院主計總處中華民國</a:t>
            </a:r>
            <a:r>
              <a:rPr lang="en-US" altLang="zh-TW" sz="16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110</a:t>
            </a:r>
            <a:r>
              <a:rPr lang="zh-TW" altLang="zh-TW" sz="16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年</a:t>
            </a:r>
            <a:r>
              <a:rPr lang="en-US" altLang="zh-TW" sz="16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12</a:t>
            </a:r>
            <a:r>
              <a:rPr lang="zh-TW" altLang="zh-TW" sz="16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月編訂，</a:t>
            </a:r>
            <a:r>
              <a:rPr lang="en-US" altLang="zh-TW" sz="1600" b="1" u="sng"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國內出差以機關所在地為交通費報支起點問答集</a:t>
            </a:r>
            <a:r>
              <a:rPr lang="en-US" altLang="zh-TW" sz="1600" b="1"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Q3</a:t>
            </a:r>
            <a:r>
              <a:rPr lang="zh-TW" altLang="zh-TW" sz="16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略以：當住所至出差地所需交通費在報支上限（由機關所在地出發）範圍內，同意依其實際所發生之費用覈實報支交通費）</a:t>
            </a:r>
            <a:endParaRPr lang="zh-TW" altLang="zh-TW" sz="1600" b="1" kern="100" dirty="0">
              <a:effectLst/>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lgn="just">
              <a:lnSpc>
                <a:spcPts val="2000"/>
              </a:lnSpc>
              <a:buFont typeface="+mj-lt"/>
              <a:buAutoNum type="arabicPeriod" startAt="4"/>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報告表填寫範例：中壢住家出發</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早自習排課</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東門國小</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公車費以中山國小</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東門國小計</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授課結束</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已達原校下班時間</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由青溪國小返回住家</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公車費以青溪國小</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中山國小計</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a:t>
            </a:r>
            <a:endParaRPr lang="zh-TW" alt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pic>
        <p:nvPicPr>
          <p:cNvPr id="7" name="圖片 6">
            <a:extLst>
              <a:ext uri="{FF2B5EF4-FFF2-40B4-BE49-F238E27FC236}">
                <a16:creationId xmlns:a16="http://schemas.microsoft.com/office/drawing/2014/main" id="{38E19188-F13B-F45B-A556-453C23731022}"/>
              </a:ext>
            </a:extLst>
          </p:cNvPr>
          <p:cNvPicPr>
            <a:picLocks noChangeAspect="1"/>
          </p:cNvPicPr>
          <p:nvPr/>
        </p:nvPicPr>
        <p:blipFill>
          <a:blip r:embed="rId2"/>
          <a:stretch>
            <a:fillRect/>
          </a:stretch>
        </p:blipFill>
        <p:spPr>
          <a:xfrm>
            <a:off x="1260700" y="1875065"/>
            <a:ext cx="10544175" cy="1409700"/>
          </a:xfrm>
          <a:prstGeom prst="rect">
            <a:avLst/>
          </a:prstGeom>
        </p:spPr>
      </p:pic>
      <p:pic>
        <p:nvPicPr>
          <p:cNvPr id="9" name="圖片 8">
            <a:extLst>
              <a:ext uri="{FF2B5EF4-FFF2-40B4-BE49-F238E27FC236}">
                <a16:creationId xmlns:a16="http://schemas.microsoft.com/office/drawing/2014/main" id="{2DDFDC0B-CD61-1CCE-9625-BFA611B4B829}"/>
              </a:ext>
            </a:extLst>
          </p:cNvPr>
          <p:cNvPicPr>
            <a:picLocks noChangeAspect="1"/>
          </p:cNvPicPr>
          <p:nvPr/>
        </p:nvPicPr>
        <p:blipFill>
          <a:blip r:embed="rId3"/>
          <a:stretch>
            <a:fillRect/>
          </a:stretch>
        </p:blipFill>
        <p:spPr>
          <a:xfrm>
            <a:off x="1260700" y="5133975"/>
            <a:ext cx="10525125" cy="1724025"/>
          </a:xfrm>
          <a:prstGeom prst="rect">
            <a:avLst/>
          </a:prstGeom>
        </p:spPr>
      </p:pic>
      <p:sp>
        <p:nvSpPr>
          <p:cNvPr id="11" name="投影片編號版面配置區 2">
            <a:extLst>
              <a:ext uri="{FF2B5EF4-FFF2-40B4-BE49-F238E27FC236}">
                <a16:creationId xmlns:a16="http://schemas.microsoft.com/office/drawing/2014/main" id="{A120655C-319C-8A2E-29BB-9B908CD4664B}"/>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6</a:t>
            </a:fld>
            <a:endParaRPr lang="zh-TW" altLang="en-US" sz="1800" b="1" dirty="0"/>
          </a:p>
        </p:txBody>
      </p:sp>
    </p:spTree>
    <p:extLst>
      <p:ext uri="{BB962C8B-B14F-4D97-AF65-F5344CB8AC3E}">
        <p14:creationId xmlns:p14="http://schemas.microsoft.com/office/powerpoint/2010/main" val="39290280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B09AFD6C-4517-6771-ED83-97DBB41B8103}"/>
              </a:ext>
            </a:extLst>
          </p:cNvPr>
          <p:cNvSpPr txBox="1"/>
          <p:nvPr/>
        </p:nvSpPr>
        <p:spPr>
          <a:xfrm>
            <a:off x="435429" y="185057"/>
            <a:ext cx="5519460"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一、起訖點及公車費計算方式</a:t>
            </a:r>
          </a:p>
        </p:txBody>
      </p:sp>
      <p:sp>
        <p:nvSpPr>
          <p:cNvPr id="5" name="文字方塊 4">
            <a:extLst>
              <a:ext uri="{FF2B5EF4-FFF2-40B4-BE49-F238E27FC236}">
                <a16:creationId xmlns:a16="http://schemas.microsoft.com/office/drawing/2014/main" id="{71F5551B-9020-4D55-44A2-7335DC653464}"/>
              </a:ext>
            </a:extLst>
          </p:cNvPr>
          <p:cNvSpPr txBox="1"/>
          <p:nvPr/>
        </p:nvSpPr>
        <p:spPr>
          <a:xfrm>
            <a:off x="832757" y="769832"/>
            <a:ext cx="10847614" cy="2831544"/>
          </a:xfrm>
          <a:prstGeom prst="rect">
            <a:avLst/>
          </a:prstGeom>
          <a:noFill/>
        </p:spPr>
        <p:txBody>
          <a:bodyPr wrap="square">
            <a:spAutoFit/>
          </a:bodyPr>
          <a:lstStyle/>
          <a:p>
            <a:pPr marL="342900" indent="-342900">
              <a:buFont typeface="+mj-lt"/>
              <a:buAutoNum type="arabicPeriod" startAt="7"/>
            </a:pPr>
            <a:r>
              <a:rPr lang="zh-TW" altLang="zh-TW" sz="2000" b="1" dirty="0">
                <a:solidFill>
                  <a:srgbClr val="000000"/>
                </a:solidFill>
                <a:effectLst/>
                <a:ea typeface="標楷體" panose="03000509000000000000" pitchFamily="65" charset="-120"/>
                <a:cs typeface="Times New Roman" panose="02020603050405020304" pitchFamily="18" charset="0"/>
              </a:rPr>
              <a:t>起程</a:t>
            </a:r>
            <a:r>
              <a:rPr lang="en-US" altLang="zh-TW" sz="2000" b="1" dirty="0">
                <a:solidFill>
                  <a:srgbClr val="000000"/>
                </a:solidFill>
                <a:effectLst/>
                <a:ea typeface="標楷體" panose="03000509000000000000" pitchFamily="65" charset="-120"/>
                <a:cs typeface="Times New Roman" panose="02020603050405020304" pitchFamily="18" charset="0"/>
              </a:rPr>
              <a:t>8</a:t>
            </a:r>
            <a:r>
              <a:rPr lang="zh-TW" altLang="zh-TW" sz="2000" b="1" dirty="0">
                <a:solidFill>
                  <a:srgbClr val="000000"/>
                </a:solidFill>
                <a:effectLst/>
                <a:ea typeface="標楷體" panose="03000509000000000000" pitchFamily="65" charset="-120"/>
                <a:cs typeface="Times New Roman" panose="02020603050405020304" pitchFamily="18" charset="0"/>
              </a:rPr>
              <a:t>公里內公車費皆</a:t>
            </a:r>
            <a:r>
              <a:rPr lang="zh-TW" altLang="zh-TW" sz="2000" b="1" dirty="0">
                <a:effectLst/>
                <a:ea typeface="標楷體" panose="03000509000000000000" pitchFamily="65" charset="-120"/>
                <a:cs typeface="Times New Roman" panose="02020603050405020304" pitchFamily="18" charset="0"/>
              </a:rPr>
              <a:t>為</a:t>
            </a:r>
            <a:r>
              <a:rPr lang="en-US" altLang="zh-TW" sz="2000" b="1" dirty="0">
                <a:effectLst/>
                <a:latin typeface="標楷體" panose="03000509000000000000" pitchFamily="65" charset="-120"/>
                <a:cs typeface="Times New Roman" panose="02020603050405020304" pitchFamily="18" charset="0"/>
              </a:rPr>
              <a:t>18</a:t>
            </a:r>
            <a:r>
              <a:rPr lang="zh-TW" altLang="zh-TW" sz="2000" b="1" dirty="0">
                <a:effectLst/>
                <a:ea typeface="標楷體" panose="03000509000000000000" pitchFamily="65" charset="-120"/>
                <a:cs typeface="Times New Roman" panose="02020603050405020304" pitchFamily="18" charset="0"/>
              </a:rPr>
              <a:t>元、</a:t>
            </a:r>
            <a:r>
              <a:rPr lang="en-US" altLang="zh-TW" sz="2000" b="1" dirty="0">
                <a:effectLst/>
                <a:ea typeface="標楷體" panose="03000509000000000000" pitchFamily="65" charset="-120"/>
                <a:cs typeface="Times New Roman" panose="02020603050405020304" pitchFamily="18" charset="0"/>
              </a:rPr>
              <a:t>8</a:t>
            </a:r>
            <a:r>
              <a:rPr lang="zh-TW" altLang="zh-TW" sz="2000" b="1" dirty="0">
                <a:effectLst/>
                <a:ea typeface="標楷體" panose="03000509000000000000" pitchFamily="65" charset="-120"/>
                <a:cs typeface="Times New Roman" panose="02020603050405020304" pitchFamily="18" charset="0"/>
              </a:rPr>
              <a:t>公里以後每公里</a:t>
            </a:r>
            <a:r>
              <a:rPr lang="en-US" altLang="zh-TW" sz="2000" b="1" dirty="0">
                <a:effectLst/>
                <a:ea typeface="標楷體" panose="03000509000000000000" pitchFamily="65" charset="-120"/>
                <a:cs typeface="Times New Roman" panose="02020603050405020304" pitchFamily="18" charset="0"/>
              </a:rPr>
              <a:t>2.58</a:t>
            </a:r>
            <a:r>
              <a:rPr lang="zh-TW" altLang="zh-TW" sz="2000" b="1" dirty="0">
                <a:effectLst/>
                <a:ea typeface="標楷體" panose="03000509000000000000" pitchFamily="65" charset="-120"/>
                <a:cs typeface="Times New Roman" panose="02020603050405020304" pitchFamily="18" charset="0"/>
              </a:rPr>
              <a:t>元，單程公車費最高上限</a:t>
            </a:r>
            <a:r>
              <a:rPr lang="en-US" altLang="zh-TW" sz="2000" b="1" dirty="0">
                <a:effectLst/>
                <a:ea typeface="標楷體" panose="03000509000000000000" pitchFamily="65" charset="-120"/>
                <a:cs typeface="Times New Roman" panose="02020603050405020304" pitchFamily="18" charset="0"/>
              </a:rPr>
              <a:t>60</a:t>
            </a:r>
            <a:r>
              <a:rPr lang="zh-TW" altLang="zh-TW" sz="2000" b="1" dirty="0">
                <a:effectLst/>
                <a:ea typeface="標楷體" panose="03000509000000000000" pitchFamily="65" charset="-120"/>
                <a:cs typeface="Times New Roman" panose="02020603050405020304" pitchFamily="18" charset="0"/>
              </a:rPr>
              <a:t>元；公里數採計至小數點後一位數（小數點後第</a:t>
            </a:r>
            <a:r>
              <a:rPr lang="en-US" altLang="zh-TW" sz="2000" b="1" dirty="0">
                <a:effectLst/>
                <a:ea typeface="標楷體" panose="03000509000000000000" pitchFamily="65" charset="-120"/>
                <a:cs typeface="Times New Roman" panose="02020603050405020304" pitchFamily="18" charset="0"/>
              </a:rPr>
              <a:t>2</a:t>
            </a:r>
            <a:r>
              <a:rPr lang="zh-TW" altLang="zh-TW" sz="2000" b="1" dirty="0">
                <a:effectLst/>
                <a:ea typeface="標楷體" panose="03000509000000000000" pitchFamily="65" charset="-120"/>
                <a:cs typeface="Times New Roman" panose="02020603050405020304" pitchFamily="18" charset="0"/>
              </a:rPr>
              <a:t>位數四捨五入）。依網路地圖</a:t>
            </a:r>
            <a:r>
              <a:rPr lang="en-US" altLang="zh-TW" sz="2000" b="1" dirty="0">
                <a:effectLst/>
                <a:ea typeface="標楷體" panose="03000509000000000000" pitchFamily="65" charset="-120"/>
                <a:cs typeface="Times New Roman" panose="02020603050405020304" pitchFamily="18" charset="0"/>
              </a:rPr>
              <a:t>(Google Map)</a:t>
            </a:r>
            <a:r>
              <a:rPr lang="zh-TW" altLang="zh-TW" sz="2000" b="1" dirty="0">
                <a:effectLst/>
                <a:ea typeface="標楷體" panose="03000509000000000000" pitchFamily="65" charset="-120"/>
                <a:cs typeface="Times New Roman" panose="02020603050405020304" pitchFamily="18" charset="0"/>
              </a:rPr>
              <a:t>不論汽機車計算建議路線均採計最短距離里程數，並採計至個位數（小數點後第</a:t>
            </a:r>
            <a:r>
              <a:rPr lang="en-US" altLang="zh-TW" sz="2000" b="1" dirty="0">
                <a:effectLst/>
                <a:ea typeface="標楷體" panose="03000509000000000000" pitchFamily="65" charset="-120"/>
                <a:cs typeface="Times New Roman" panose="02020603050405020304" pitchFamily="18" charset="0"/>
              </a:rPr>
              <a:t>1</a:t>
            </a:r>
            <a:r>
              <a:rPr lang="zh-TW" altLang="zh-TW" sz="2000" b="1" dirty="0">
                <a:effectLst/>
                <a:ea typeface="標楷體" panose="03000509000000000000" pitchFamily="65" charset="-120"/>
                <a:cs typeface="Times New Roman" panose="02020603050405020304" pitchFamily="18" charset="0"/>
              </a:rPr>
              <a:t>位數四捨五入）計費。若實際搭乘公車、火車、捷運等費用，請檢附相關證明則可覈實報支。</a:t>
            </a:r>
            <a:r>
              <a:rPr lang="zh-TW" altLang="zh-TW" sz="1600" b="1" dirty="0">
                <a:effectLst/>
                <a:ea typeface="標楷體" panose="03000509000000000000" pitchFamily="65" charset="-120"/>
                <a:cs typeface="Times New Roman" panose="02020603050405020304" pitchFamily="18" charset="0"/>
              </a:rPr>
              <a:t>（依據</a:t>
            </a:r>
            <a:r>
              <a:rPr lang="en-US" altLang="zh-TW" sz="1600" b="1" u="sng" dirty="0">
                <a:effectLst/>
                <a:latin typeface="標楷體" panose="03000509000000000000" pitchFamily="65" charset="-120"/>
                <a:ea typeface="標楷體" panose="03000509000000000000" pitchFamily="65" charset="-120"/>
                <a:cs typeface="Times New Roman" panose="02020603050405020304" pitchFamily="18" charset="0"/>
              </a:rPr>
              <a:t>桃園市政府各機關學校國內出差旅費報支要點</a:t>
            </a:r>
            <a:r>
              <a:rPr lang="zh-TW" altLang="zh-TW" sz="1600" b="1" dirty="0">
                <a:effectLst/>
                <a:ea typeface="標楷體" panose="03000509000000000000" pitchFamily="65" charset="-120"/>
                <a:cs typeface="Times New Roman" panose="02020603050405020304" pitchFamily="18" charset="0"/>
              </a:rPr>
              <a:t>第五</a:t>
            </a:r>
            <a:r>
              <a:rPr lang="zh-TW" altLang="en-US" sz="1600" b="1" dirty="0">
                <a:ea typeface="標楷體" panose="03000509000000000000" pitchFamily="65" charset="-120"/>
                <a:cs typeface="Times New Roman" panose="02020603050405020304" pitchFamily="18" charset="0"/>
              </a:rPr>
              <a:t>點</a:t>
            </a:r>
            <a:r>
              <a:rPr lang="zh-TW" altLang="zh-TW" sz="1600" b="1" dirty="0">
                <a:effectLst/>
                <a:ea typeface="標楷體" panose="03000509000000000000" pitchFamily="65" charset="-120"/>
                <a:cs typeface="Times New Roman" panose="02020603050405020304" pitchFamily="18" charset="0"/>
              </a:rPr>
              <a:t>略以：駕駛自用汽（機）車出差者，其交通費得按同路段公民營客運汽車最高等級之票價報支。）（依據府交公字第</a:t>
            </a:r>
            <a:r>
              <a:rPr lang="en-US" altLang="zh-TW" sz="1600" b="1" dirty="0">
                <a:effectLst/>
                <a:ea typeface="標楷體" panose="03000509000000000000" pitchFamily="65" charset="-120"/>
                <a:cs typeface="Times New Roman" panose="02020603050405020304" pitchFamily="18" charset="0"/>
              </a:rPr>
              <a:t>11100681521</a:t>
            </a:r>
            <a:r>
              <a:rPr lang="zh-TW" altLang="zh-TW" sz="1600" b="1" dirty="0">
                <a:effectLst/>
                <a:ea typeface="標楷體" panose="03000509000000000000" pitchFamily="65" charset="-120"/>
                <a:cs typeface="Times New Roman" panose="02020603050405020304" pitchFamily="18" charset="0"/>
              </a:rPr>
              <a:t>號，桃園市區汽車客運基本里程運價票價為</a:t>
            </a:r>
            <a:r>
              <a:rPr lang="en-US" altLang="zh-TW" sz="1600" b="1" dirty="0">
                <a:effectLst/>
                <a:latin typeface="標楷體" panose="03000509000000000000" pitchFamily="65" charset="-120"/>
                <a:cs typeface="Times New Roman" panose="02020603050405020304" pitchFamily="18" charset="0"/>
              </a:rPr>
              <a:t>18</a:t>
            </a:r>
            <a:r>
              <a:rPr lang="zh-TW" altLang="zh-TW" sz="1600" b="1" dirty="0">
                <a:effectLst/>
                <a:ea typeface="標楷體" panose="03000509000000000000" pitchFamily="65" charset="-120"/>
                <a:cs typeface="Times New Roman" panose="02020603050405020304" pitchFamily="18" charset="0"/>
              </a:rPr>
              <a:t>元</a:t>
            </a:r>
            <a:r>
              <a:rPr lang="en-US" altLang="zh-TW" sz="1600" b="1" dirty="0">
                <a:effectLst/>
                <a:ea typeface="標楷體" panose="03000509000000000000" pitchFamily="65" charset="-120"/>
                <a:cs typeface="Times New Roman" panose="02020603050405020304" pitchFamily="18" charset="0"/>
              </a:rPr>
              <a:t>/</a:t>
            </a:r>
            <a:r>
              <a:rPr lang="zh-TW" altLang="zh-TW" sz="1600" b="1" dirty="0">
                <a:effectLst/>
                <a:ea typeface="標楷體" panose="03000509000000000000" pitchFamily="65" charset="-120"/>
                <a:cs typeface="Times New Roman" panose="02020603050405020304" pitchFamily="18" charset="0"/>
              </a:rPr>
              <a:t>人次，</a:t>
            </a:r>
            <a:r>
              <a:rPr lang="en-US" altLang="zh-TW" sz="1600" b="1" dirty="0">
                <a:effectLst/>
                <a:ea typeface="標楷體" panose="03000509000000000000" pitchFamily="65" charset="-120"/>
                <a:cs typeface="Times New Roman" panose="02020603050405020304" pitchFamily="18" charset="0"/>
              </a:rPr>
              <a:t>8</a:t>
            </a:r>
            <a:r>
              <a:rPr lang="zh-TW" altLang="zh-TW" sz="1600" b="1" dirty="0">
                <a:effectLst/>
                <a:ea typeface="標楷體" panose="03000509000000000000" pitchFamily="65" charset="-120"/>
                <a:cs typeface="Times New Roman" panose="02020603050405020304" pitchFamily="18" charset="0"/>
              </a:rPr>
              <a:t>公里之後，每公里票價為</a:t>
            </a:r>
            <a:r>
              <a:rPr lang="en-US" altLang="zh-TW" sz="1600" b="1" dirty="0">
                <a:effectLst/>
                <a:ea typeface="標楷體" panose="03000509000000000000" pitchFamily="65" charset="-120"/>
                <a:cs typeface="Times New Roman" panose="02020603050405020304" pitchFamily="18" charset="0"/>
              </a:rPr>
              <a:t>2.58</a:t>
            </a:r>
            <a:r>
              <a:rPr lang="zh-TW" altLang="zh-TW" sz="1600" b="1" dirty="0">
                <a:effectLst/>
                <a:ea typeface="標楷體" panose="03000509000000000000" pitchFamily="65" charset="-120"/>
                <a:cs typeface="Times New Roman" panose="02020603050405020304" pitchFamily="18" charset="0"/>
              </a:rPr>
              <a:t>元。）</a:t>
            </a:r>
            <a:endParaRPr lang="zh-TW" altLang="en-US" sz="1600" b="1" dirty="0"/>
          </a:p>
          <a:p>
            <a:pPr marL="342900" lvl="0" indent="-342900" algn="just">
              <a:lnSpc>
                <a:spcPts val="2000"/>
              </a:lnSpc>
              <a:buFont typeface="+mj-lt"/>
              <a:buAutoNum type="arabicPeriod" startAt="5"/>
            </a:pPr>
            <a:endParaRPr lang="en-US" altLang="zh-TW" kern="100" dirty="0">
              <a:latin typeface="Calibri" panose="020F0502020204030204" pitchFamily="34" charset="0"/>
              <a:ea typeface="標楷體" panose="03000509000000000000" pitchFamily="65" charset="-120"/>
              <a:cs typeface="Times New Roman" panose="02020603050405020304" pitchFamily="18" charset="0"/>
            </a:endParaRPr>
          </a:p>
          <a:p>
            <a:pPr marL="360000" lvl="0"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註：因</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Google Map</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有時會因應路況調整路線，造成查詢時間不同而產生距離不同的狀況</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如下列圖示</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，故原則是以當天上課時間前一小時為查詢基準，採計最短距離里程數</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不論汽機車</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計算公車費。</a:t>
            </a:r>
            <a:endParaRPr lang="zh-TW" altLang="zh-TW" sz="1600" kern="100" dirty="0">
              <a:effectLst/>
              <a:latin typeface="Calibri" panose="020F0502020204030204" pitchFamily="34" charset="0"/>
              <a:ea typeface="新細明體" panose="02020500000000000000" pitchFamily="18" charset="-120"/>
              <a:cs typeface="Times New Roman" panose="02020603050405020304" pitchFamily="18" charset="0"/>
            </a:endParaRPr>
          </a:p>
        </p:txBody>
      </p:sp>
      <p:grpSp>
        <p:nvGrpSpPr>
          <p:cNvPr id="14" name="群組 13">
            <a:extLst>
              <a:ext uri="{FF2B5EF4-FFF2-40B4-BE49-F238E27FC236}">
                <a16:creationId xmlns:a16="http://schemas.microsoft.com/office/drawing/2014/main" id="{74E20B94-783A-2E32-DB03-DDEC7722FC6E}"/>
              </a:ext>
            </a:extLst>
          </p:cNvPr>
          <p:cNvGrpSpPr/>
          <p:nvPr/>
        </p:nvGrpSpPr>
        <p:grpSpPr>
          <a:xfrm>
            <a:off x="6702879" y="3640185"/>
            <a:ext cx="2983042" cy="2993572"/>
            <a:chOff x="7321921" y="3170489"/>
            <a:chExt cx="2810314" cy="3463268"/>
          </a:xfrm>
        </p:grpSpPr>
        <p:pic>
          <p:nvPicPr>
            <p:cNvPr id="7" name="圖片 6">
              <a:extLst>
                <a:ext uri="{FF2B5EF4-FFF2-40B4-BE49-F238E27FC236}">
                  <a16:creationId xmlns:a16="http://schemas.microsoft.com/office/drawing/2014/main" id="{F3A02A7A-1B65-B4D6-B330-E774F32FA43F}"/>
                </a:ext>
              </a:extLst>
            </p:cNvPr>
            <p:cNvPicPr>
              <a:picLocks noChangeAspect="1"/>
            </p:cNvPicPr>
            <p:nvPr/>
          </p:nvPicPr>
          <p:blipFill>
            <a:blip r:embed="rId2"/>
            <a:stretch>
              <a:fillRect/>
            </a:stretch>
          </p:blipFill>
          <p:spPr>
            <a:xfrm>
              <a:off x="7321921" y="3170489"/>
              <a:ext cx="2810314" cy="34632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橢圓 10">
              <a:extLst>
                <a:ext uri="{FF2B5EF4-FFF2-40B4-BE49-F238E27FC236}">
                  <a16:creationId xmlns:a16="http://schemas.microsoft.com/office/drawing/2014/main" id="{C2830886-9235-3B79-7518-C86DD004D9E9}"/>
                </a:ext>
              </a:extLst>
            </p:cNvPr>
            <p:cNvSpPr/>
            <p:nvPr/>
          </p:nvSpPr>
          <p:spPr>
            <a:xfrm>
              <a:off x="7431678" y="4941309"/>
              <a:ext cx="1338943" cy="435428"/>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2" name="橢圓 11">
              <a:extLst>
                <a:ext uri="{FF2B5EF4-FFF2-40B4-BE49-F238E27FC236}">
                  <a16:creationId xmlns:a16="http://schemas.microsoft.com/office/drawing/2014/main" id="{F7DA097B-688E-09CE-4DDC-DE8BAB6E39C2}"/>
                </a:ext>
              </a:extLst>
            </p:cNvPr>
            <p:cNvSpPr/>
            <p:nvPr/>
          </p:nvSpPr>
          <p:spPr>
            <a:xfrm>
              <a:off x="9427029" y="6208409"/>
              <a:ext cx="705206" cy="290362"/>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grpSp>
      <p:grpSp>
        <p:nvGrpSpPr>
          <p:cNvPr id="15" name="群組 14">
            <a:extLst>
              <a:ext uri="{FF2B5EF4-FFF2-40B4-BE49-F238E27FC236}">
                <a16:creationId xmlns:a16="http://schemas.microsoft.com/office/drawing/2014/main" id="{2626205F-189C-F77A-3E0E-A6EB794EE217}"/>
              </a:ext>
            </a:extLst>
          </p:cNvPr>
          <p:cNvGrpSpPr/>
          <p:nvPr/>
        </p:nvGrpSpPr>
        <p:grpSpPr>
          <a:xfrm>
            <a:off x="2506079" y="3679371"/>
            <a:ext cx="3176263" cy="2993572"/>
            <a:chOff x="2059765" y="3209675"/>
            <a:chExt cx="2915008" cy="3463268"/>
          </a:xfrm>
        </p:grpSpPr>
        <p:pic>
          <p:nvPicPr>
            <p:cNvPr id="9" name="圖片 8">
              <a:extLst>
                <a:ext uri="{FF2B5EF4-FFF2-40B4-BE49-F238E27FC236}">
                  <a16:creationId xmlns:a16="http://schemas.microsoft.com/office/drawing/2014/main" id="{3A8F1D81-95A6-5458-CFEA-5E3ACBF9A0E8}"/>
                </a:ext>
              </a:extLst>
            </p:cNvPr>
            <p:cNvPicPr>
              <a:picLocks noChangeAspect="1"/>
            </p:cNvPicPr>
            <p:nvPr/>
          </p:nvPicPr>
          <p:blipFill>
            <a:blip r:embed="rId3"/>
            <a:stretch>
              <a:fillRect/>
            </a:stretch>
          </p:blipFill>
          <p:spPr>
            <a:xfrm>
              <a:off x="2059765" y="3209675"/>
              <a:ext cx="2915008" cy="346326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 name="橢圓 9">
              <a:extLst>
                <a:ext uri="{FF2B5EF4-FFF2-40B4-BE49-F238E27FC236}">
                  <a16:creationId xmlns:a16="http://schemas.microsoft.com/office/drawing/2014/main" id="{07263566-345F-0B8B-DDA8-487A945CA6C3}"/>
                </a:ext>
              </a:extLst>
            </p:cNvPr>
            <p:cNvSpPr/>
            <p:nvPr/>
          </p:nvSpPr>
          <p:spPr>
            <a:xfrm>
              <a:off x="2286000" y="5083629"/>
              <a:ext cx="1338943" cy="435428"/>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sp>
          <p:nvSpPr>
            <p:cNvPr id="13" name="橢圓 12">
              <a:extLst>
                <a:ext uri="{FF2B5EF4-FFF2-40B4-BE49-F238E27FC236}">
                  <a16:creationId xmlns:a16="http://schemas.microsoft.com/office/drawing/2014/main" id="{F1369311-4C96-E2E8-C37E-C33D1CE1C958}"/>
                </a:ext>
              </a:extLst>
            </p:cNvPr>
            <p:cNvSpPr/>
            <p:nvPr/>
          </p:nvSpPr>
          <p:spPr>
            <a:xfrm>
              <a:off x="4267202" y="6382581"/>
              <a:ext cx="705206" cy="290362"/>
            </a:xfrm>
            <a:prstGeom prst="ellipse">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zh-TW" altLang="en-US"/>
            </a:p>
          </p:txBody>
        </p:sp>
      </p:grpSp>
      <p:sp>
        <p:nvSpPr>
          <p:cNvPr id="17" name="投影片編號版面配置區 2">
            <a:extLst>
              <a:ext uri="{FF2B5EF4-FFF2-40B4-BE49-F238E27FC236}">
                <a16:creationId xmlns:a16="http://schemas.microsoft.com/office/drawing/2014/main" id="{35746EF9-AC1E-7FA2-4CCE-00013886B749}"/>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7</a:t>
            </a:fld>
            <a:endParaRPr lang="zh-TW" altLang="en-US" sz="1800" b="1" dirty="0"/>
          </a:p>
        </p:txBody>
      </p:sp>
    </p:spTree>
    <p:extLst>
      <p:ext uri="{BB962C8B-B14F-4D97-AF65-F5344CB8AC3E}">
        <p14:creationId xmlns:p14="http://schemas.microsoft.com/office/powerpoint/2010/main" val="2227373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CCFFB43-C422-CC89-81D0-D0064D2A9199}"/>
              </a:ext>
            </a:extLst>
          </p:cNvPr>
          <p:cNvSpPr txBox="1"/>
          <p:nvPr/>
        </p:nvSpPr>
        <p:spPr>
          <a:xfrm>
            <a:off x="3541455" y="3013501"/>
            <a:ext cx="5109091" cy="830997"/>
          </a:xfrm>
          <a:prstGeom prst="rect">
            <a:avLst/>
          </a:prstGeom>
          <a:noFill/>
        </p:spPr>
        <p:txBody>
          <a:bodyPr wrap="none" rtlCol="0">
            <a:spAutoFit/>
          </a:bodyPr>
          <a:lstStyle/>
          <a:p>
            <a:pPr algn="ctr"/>
            <a:r>
              <a:rPr lang="zh-TW" altLang="en-US" sz="4800" dirty="0">
                <a:latin typeface="微軟正黑體" panose="020B0604030504040204" pitchFamily="34" charset="-120"/>
                <a:ea typeface="微軟正黑體" panose="020B0604030504040204" pitchFamily="34" charset="-120"/>
              </a:rPr>
              <a:t>二、雜費計算方式</a:t>
            </a:r>
          </a:p>
        </p:txBody>
      </p:sp>
      <p:sp>
        <p:nvSpPr>
          <p:cNvPr id="5" name="投影片編號版面配置區 2">
            <a:extLst>
              <a:ext uri="{FF2B5EF4-FFF2-40B4-BE49-F238E27FC236}">
                <a16:creationId xmlns:a16="http://schemas.microsoft.com/office/drawing/2014/main" id="{D37382F8-AB11-8108-6938-294507EAE9CE}"/>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8</a:t>
            </a:fld>
            <a:endParaRPr lang="zh-TW" altLang="en-US" sz="1800" b="1" dirty="0"/>
          </a:p>
        </p:txBody>
      </p:sp>
    </p:spTree>
    <p:extLst>
      <p:ext uri="{BB962C8B-B14F-4D97-AF65-F5344CB8AC3E}">
        <p14:creationId xmlns:p14="http://schemas.microsoft.com/office/powerpoint/2010/main" val="661674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006C578E-60FF-9631-CB93-3C9F64ACCC7A}"/>
              </a:ext>
            </a:extLst>
          </p:cNvPr>
          <p:cNvSpPr txBox="1"/>
          <p:nvPr/>
        </p:nvSpPr>
        <p:spPr>
          <a:xfrm>
            <a:off x="435429" y="185057"/>
            <a:ext cx="3467616"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二、雜費計算方式</a:t>
            </a:r>
          </a:p>
        </p:txBody>
      </p:sp>
      <p:sp>
        <p:nvSpPr>
          <p:cNvPr id="3" name="文字方塊 2">
            <a:extLst>
              <a:ext uri="{FF2B5EF4-FFF2-40B4-BE49-F238E27FC236}">
                <a16:creationId xmlns:a16="http://schemas.microsoft.com/office/drawing/2014/main" id="{365B7801-901B-64FB-2A6B-656E0E5F0A22}"/>
              </a:ext>
            </a:extLst>
          </p:cNvPr>
          <p:cNvSpPr txBox="1"/>
          <p:nvPr/>
        </p:nvSpPr>
        <p:spPr>
          <a:xfrm>
            <a:off x="832757" y="1172606"/>
            <a:ext cx="10847614" cy="5150128"/>
          </a:xfrm>
          <a:prstGeom prst="rect">
            <a:avLst/>
          </a:prstGeom>
          <a:noFill/>
        </p:spPr>
        <p:txBody>
          <a:bodyPr wrap="square">
            <a:spAutoFit/>
          </a:bodyPr>
          <a:lstStyle/>
          <a:p>
            <a:pPr marL="342900" lvl="0" indent="-342900" algn="just">
              <a:lnSpc>
                <a:spcPts val="2000"/>
              </a:lnSpc>
              <a:buFont typeface="+mj-lt"/>
              <a:buAutoNum type="arabicPeriod"/>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單程係指以機關所在地至出差地點之距離</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即不採計回程里程</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。倘以住籍地出發，則以機關所在地或住籍地兩者至出差地點取最短之距離。依網路地圖</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(Google Map)</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計算，依建議路線採計最短距離里程數。</a:t>
            </a: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en-US" altLang="zh-TW" sz="2000"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42900" indent="-342900">
              <a:buFont typeface="+mj-lt"/>
              <a:buAutoNum type="arabicPeriod" startAt="2"/>
            </a:pPr>
            <a:r>
              <a:rPr lang="zh-TW" altLang="zh-TW" sz="2000" b="1" dirty="0">
                <a:solidFill>
                  <a:srgbClr val="000000"/>
                </a:solidFill>
                <a:effectLst/>
                <a:ea typeface="標楷體" panose="03000509000000000000" pitchFamily="65" charset="-120"/>
                <a:cs typeface="Times New Roman" panose="02020603050405020304" pitchFamily="18" charset="0"/>
              </a:rPr>
              <a:t>倘教師單日巡迴多校</a:t>
            </a:r>
            <a:r>
              <a:rPr lang="en-US" altLang="zh-TW" sz="2000" b="1" dirty="0">
                <a:solidFill>
                  <a:srgbClr val="000000"/>
                </a:solidFill>
                <a:effectLst/>
                <a:ea typeface="標楷體" panose="03000509000000000000" pitchFamily="65" charset="-120"/>
                <a:cs typeface="Times New Roman" panose="02020603050405020304" pitchFamily="18" charset="0"/>
              </a:rPr>
              <a:t>(</a:t>
            </a:r>
            <a:r>
              <a:rPr lang="zh-TW" altLang="zh-TW" sz="2000" b="1" dirty="0">
                <a:solidFill>
                  <a:srgbClr val="000000"/>
                </a:solidFill>
                <a:effectLst/>
                <a:ea typeface="標楷體" panose="03000509000000000000" pitchFamily="65" charset="-120"/>
                <a:cs typeface="Times New Roman" panose="02020603050405020304" pitchFamily="18" charset="0"/>
              </a:rPr>
              <a:t>園</a:t>
            </a:r>
            <a:r>
              <a:rPr lang="en-US" altLang="zh-TW" sz="2000" b="1" dirty="0">
                <a:solidFill>
                  <a:srgbClr val="000000"/>
                </a:solidFill>
                <a:effectLst/>
                <a:ea typeface="標楷體" panose="03000509000000000000" pitchFamily="65" charset="-120"/>
                <a:cs typeface="Times New Roman" panose="02020603050405020304" pitchFamily="18" charset="0"/>
              </a:rPr>
              <a:t>)</a:t>
            </a:r>
            <a:r>
              <a:rPr lang="zh-TW" altLang="zh-TW" sz="2000" b="1" dirty="0">
                <a:solidFill>
                  <a:srgbClr val="000000"/>
                </a:solidFill>
                <a:effectLst/>
                <a:ea typeface="標楷體" panose="03000509000000000000" pitchFamily="65" charset="-120"/>
                <a:cs typeface="Times New Roman" panose="02020603050405020304" pitchFamily="18" charset="0"/>
              </a:rPr>
              <a:t>以上，採一致性之報支原則，單程總里程數則以各地點</a:t>
            </a:r>
            <a:r>
              <a:rPr lang="zh-TW" altLang="zh-TW" sz="2000" b="1" dirty="0">
                <a:solidFill>
                  <a:srgbClr val="FF0000"/>
                </a:solidFill>
                <a:effectLst/>
                <a:ea typeface="標楷體" panose="03000509000000000000" pitchFamily="65" charset="-120"/>
                <a:cs typeface="Times New Roman" panose="02020603050405020304" pitchFamily="18" charset="0"/>
              </a:rPr>
              <a:t>串聯或順路</a:t>
            </a:r>
            <a:r>
              <a:rPr lang="zh-TW" altLang="zh-TW" sz="2000" b="1" dirty="0">
                <a:solidFill>
                  <a:srgbClr val="000000"/>
                </a:solidFill>
                <a:effectLst/>
                <a:ea typeface="標楷體" panose="03000509000000000000" pitchFamily="65" charset="-120"/>
                <a:cs typeface="Times New Roman" panose="02020603050405020304" pitchFamily="18" charset="0"/>
              </a:rPr>
              <a:t>之最短距離為報支雜費依據。</a:t>
            </a:r>
            <a:endParaRPr lang="en-US" altLang="zh-TW" sz="2000" b="1" dirty="0">
              <a:solidFill>
                <a:srgbClr val="000000"/>
              </a:solidFill>
              <a:effectLst/>
              <a:ea typeface="標楷體" panose="03000509000000000000" pitchFamily="65" charset="-120"/>
              <a:cs typeface="Times New Roman" panose="02020603050405020304" pitchFamily="18" charset="0"/>
            </a:endParaRPr>
          </a:p>
          <a:p>
            <a:pPr marL="342900" indent="-342900">
              <a:buFont typeface="+mj-lt"/>
              <a:buAutoNum type="arabicPeriod" startAt="2"/>
            </a:pPr>
            <a:endParaRPr lang="en-US" altLang="zh-TW" b="1" dirty="0">
              <a:solidFill>
                <a:srgbClr val="000000"/>
              </a:solidFill>
              <a:ea typeface="標楷體" panose="03000509000000000000" pitchFamily="65" charset="-120"/>
              <a:cs typeface="Times New Roman" panose="02020603050405020304" pitchFamily="18" charset="0"/>
            </a:endParaRPr>
          </a:p>
          <a:p>
            <a:pPr marL="360000"/>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註：</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「串聯」係指將當日出差各校以路線不重疊方式連結成一路線</a:t>
            </a:r>
            <a:r>
              <a:rPr lang="en-US" altLang="zh-TW"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不論出差順序</a:t>
            </a:r>
            <a:r>
              <a:rPr lang="en-US" altLang="zh-TW"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en-US" altLang="zh-TW"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「順路」係指出差各校間</a:t>
            </a:r>
            <a:r>
              <a:rPr lang="zh-TW" altLang="en-US"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rPr>
              <a:t>必經且</a:t>
            </a: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不繞路之路線。</a:t>
            </a:r>
            <a:endParaRPr lang="zh-TW" altLang="zh-TW" sz="1800" kern="100" dirty="0">
              <a:effectLst/>
              <a:latin typeface="標楷體" panose="03000509000000000000" pitchFamily="65" charset="-12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因</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Google Map</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有時會因應路況調整路線，造成查詢時間不同而產生距離不同的狀況</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如前頁圖示</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，故原則是以當天上課時間前一小時為查詢基準，採計最短距離里程數</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不論汽機車</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計算單程總里程數。</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單程總里程數計算範例請參閱「四、附錄</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：單程總里程數計算範例」。</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indent="-342900">
              <a:buFont typeface="+mj-lt"/>
              <a:buAutoNum type="arabicPeriod" startAt="2"/>
            </a:pPr>
            <a:endParaRPr lang="en-US" altLang="zh-TW" sz="1800" b="1" dirty="0">
              <a:solidFill>
                <a:srgbClr val="000000"/>
              </a:solidFill>
              <a:effectLst/>
              <a:ea typeface="標楷體" panose="03000509000000000000" pitchFamily="65" charset="-120"/>
              <a:cs typeface="Times New Roman" panose="02020603050405020304" pitchFamily="18" charset="0"/>
            </a:endParaRPr>
          </a:p>
          <a:p>
            <a:pPr marL="342900" indent="-342900">
              <a:buFont typeface="+mj-lt"/>
              <a:buAutoNum type="arabicPeriod" startAt="3"/>
            </a:pPr>
            <a:r>
              <a:rPr lang="zh-TW" altLang="zh-TW" sz="2000" b="1" dirty="0">
                <a:solidFill>
                  <a:srgbClr val="000000"/>
                </a:solidFill>
                <a:effectLst/>
                <a:ea typeface="標楷體" panose="03000509000000000000" pitchFamily="65" charset="-120"/>
                <a:cs typeface="Times New Roman" panose="02020603050405020304" pitchFamily="18" charset="0"/>
              </a:rPr>
              <a:t>單程總里程未達</a:t>
            </a:r>
            <a:r>
              <a:rPr lang="en-US" altLang="zh-TW" sz="2000" b="1" dirty="0">
                <a:solidFill>
                  <a:srgbClr val="000000"/>
                </a:solidFill>
                <a:effectLst/>
                <a:ea typeface="標楷體" panose="03000509000000000000" pitchFamily="65" charset="-120"/>
                <a:cs typeface="Times New Roman" panose="02020603050405020304" pitchFamily="18" charset="0"/>
              </a:rPr>
              <a:t>5</a:t>
            </a:r>
            <a:r>
              <a:rPr lang="zh-TW" altLang="zh-TW" sz="2000" b="1" dirty="0">
                <a:solidFill>
                  <a:srgbClr val="000000"/>
                </a:solidFill>
                <a:effectLst/>
                <a:ea typeface="標楷體" panose="03000509000000000000" pitchFamily="65" charset="-120"/>
                <a:cs typeface="Times New Roman" panose="02020603050405020304" pitchFamily="18" charset="0"/>
              </a:rPr>
              <a:t>公里者，僅得覈實報支公車費；</a:t>
            </a:r>
            <a:r>
              <a:rPr lang="zh-TW" altLang="zh-TW" sz="2000" b="1" dirty="0">
                <a:effectLst/>
                <a:ea typeface="標楷體" panose="03000509000000000000" pitchFamily="65" charset="-120"/>
                <a:cs typeface="Times New Roman" panose="02020603050405020304" pitchFamily="18" charset="0"/>
              </a:rPr>
              <a:t>單程總里程</a:t>
            </a:r>
            <a:r>
              <a:rPr lang="en-US" altLang="zh-TW" sz="2000" b="1" dirty="0">
                <a:effectLst/>
                <a:ea typeface="標楷體" panose="03000509000000000000" pitchFamily="65" charset="-120"/>
                <a:cs typeface="Times New Roman" panose="02020603050405020304" pitchFamily="18" charset="0"/>
              </a:rPr>
              <a:t>5</a:t>
            </a:r>
            <a:r>
              <a:rPr lang="zh-TW" altLang="zh-TW" sz="2000" b="1" dirty="0">
                <a:effectLst/>
                <a:ea typeface="標楷體" panose="03000509000000000000" pitchFamily="65" charset="-120"/>
                <a:cs typeface="Times New Roman" panose="02020603050405020304" pitchFamily="18" charset="0"/>
              </a:rPr>
              <a:t>公里以上，未達</a:t>
            </a:r>
            <a:r>
              <a:rPr lang="en-US" altLang="zh-TW" sz="2000" b="1" dirty="0">
                <a:effectLst/>
                <a:ea typeface="標楷體" panose="03000509000000000000" pitchFamily="65" charset="-120"/>
                <a:cs typeface="Times New Roman" panose="02020603050405020304" pitchFamily="18" charset="0"/>
              </a:rPr>
              <a:t>10</a:t>
            </a:r>
            <a:r>
              <a:rPr lang="zh-TW" altLang="zh-TW" sz="2000" b="1" dirty="0">
                <a:effectLst/>
                <a:ea typeface="標楷體" panose="03000509000000000000" pitchFamily="65" charset="-120"/>
                <a:cs typeface="Times New Roman" panose="02020603050405020304" pitchFamily="18" charset="0"/>
              </a:rPr>
              <a:t>公里者，全日雜費為</a:t>
            </a:r>
            <a:r>
              <a:rPr lang="en-US" altLang="zh-TW" sz="2000" b="1" dirty="0">
                <a:effectLst/>
                <a:ea typeface="標楷體" panose="03000509000000000000" pitchFamily="65" charset="-120"/>
                <a:cs typeface="Times New Roman" panose="02020603050405020304" pitchFamily="18" charset="0"/>
              </a:rPr>
              <a:t>100</a:t>
            </a:r>
            <a:r>
              <a:rPr lang="zh-TW" altLang="zh-TW" sz="2000" b="1" dirty="0">
                <a:effectLst/>
                <a:ea typeface="標楷體" panose="03000509000000000000" pitchFamily="65" charset="-120"/>
                <a:cs typeface="Times New Roman" panose="02020603050405020304" pitchFamily="18" charset="0"/>
              </a:rPr>
              <a:t>元；</a:t>
            </a:r>
            <a:r>
              <a:rPr lang="zh-TW" altLang="zh-TW" sz="2000" b="1" dirty="0">
                <a:solidFill>
                  <a:srgbClr val="000000"/>
                </a:solidFill>
                <a:effectLst/>
                <a:ea typeface="標楷體" panose="03000509000000000000" pitchFamily="65" charset="-120"/>
                <a:cs typeface="Times New Roman" panose="02020603050405020304" pitchFamily="18" charset="0"/>
              </a:rPr>
              <a:t>單程總里程</a:t>
            </a:r>
            <a:r>
              <a:rPr lang="en-US" altLang="zh-TW" sz="2000" b="1" dirty="0">
                <a:solidFill>
                  <a:srgbClr val="000000"/>
                </a:solidFill>
                <a:effectLst/>
                <a:ea typeface="標楷體" panose="03000509000000000000" pitchFamily="65" charset="-120"/>
                <a:cs typeface="Times New Roman" panose="02020603050405020304" pitchFamily="18" charset="0"/>
              </a:rPr>
              <a:t>10</a:t>
            </a:r>
            <a:r>
              <a:rPr lang="zh-TW" altLang="zh-TW" sz="2000" b="1" dirty="0">
                <a:solidFill>
                  <a:srgbClr val="000000"/>
                </a:solidFill>
                <a:effectLst/>
                <a:ea typeface="標楷體" panose="03000509000000000000" pitchFamily="65" charset="-120"/>
                <a:cs typeface="Times New Roman" panose="02020603050405020304" pitchFamily="18" charset="0"/>
              </a:rPr>
              <a:t>公里以上，未達</a:t>
            </a:r>
            <a:r>
              <a:rPr lang="en-US" altLang="zh-TW" sz="2000" b="1" dirty="0">
                <a:solidFill>
                  <a:srgbClr val="000000"/>
                </a:solidFill>
                <a:effectLst/>
                <a:ea typeface="標楷體" panose="03000509000000000000" pitchFamily="65" charset="-120"/>
                <a:cs typeface="Times New Roman" panose="02020603050405020304" pitchFamily="18" charset="0"/>
              </a:rPr>
              <a:t>30</a:t>
            </a:r>
            <a:r>
              <a:rPr lang="zh-TW" altLang="zh-TW" sz="2000" b="1" dirty="0">
                <a:solidFill>
                  <a:srgbClr val="000000"/>
                </a:solidFill>
                <a:effectLst/>
                <a:ea typeface="標楷體" panose="03000509000000000000" pitchFamily="65" charset="-120"/>
                <a:cs typeface="Times New Roman" panose="02020603050405020304" pitchFamily="18" charset="0"/>
              </a:rPr>
              <a:t>公里者，全日雜費為</a:t>
            </a:r>
            <a:r>
              <a:rPr lang="en-US" altLang="zh-TW" sz="2000" b="1" dirty="0">
                <a:solidFill>
                  <a:srgbClr val="000000"/>
                </a:solidFill>
                <a:effectLst/>
                <a:ea typeface="標楷體" panose="03000509000000000000" pitchFamily="65" charset="-120"/>
                <a:cs typeface="Times New Roman" panose="02020603050405020304" pitchFamily="18" charset="0"/>
              </a:rPr>
              <a:t>200</a:t>
            </a:r>
            <a:r>
              <a:rPr lang="zh-TW" altLang="zh-TW" sz="2000" b="1" dirty="0">
                <a:solidFill>
                  <a:srgbClr val="000000"/>
                </a:solidFill>
                <a:effectLst/>
                <a:ea typeface="標楷體" panose="03000509000000000000" pitchFamily="65" charset="-120"/>
                <a:cs typeface="Times New Roman" panose="02020603050405020304" pitchFamily="18" charset="0"/>
              </a:rPr>
              <a:t>元；單程總里程</a:t>
            </a:r>
            <a:r>
              <a:rPr lang="en-US" altLang="zh-TW" sz="2000" b="1" dirty="0">
                <a:solidFill>
                  <a:srgbClr val="000000"/>
                </a:solidFill>
                <a:effectLst/>
                <a:ea typeface="標楷體" panose="03000509000000000000" pitchFamily="65" charset="-120"/>
                <a:cs typeface="Times New Roman" panose="02020603050405020304" pitchFamily="18" charset="0"/>
              </a:rPr>
              <a:t>30</a:t>
            </a:r>
            <a:r>
              <a:rPr lang="zh-TW" altLang="zh-TW" sz="2000" b="1" dirty="0">
                <a:solidFill>
                  <a:srgbClr val="000000"/>
                </a:solidFill>
                <a:effectLst/>
                <a:ea typeface="標楷體" panose="03000509000000000000" pitchFamily="65" charset="-120"/>
                <a:cs typeface="Times New Roman" panose="02020603050405020304" pitchFamily="18" charset="0"/>
              </a:rPr>
              <a:t>公里以上，未達</a:t>
            </a:r>
            <a:r>
              <a:rPr lang="en-US" altLang="zh-TW" sz="2000" b="1" dirty="0">
                <a:solidFill>
                  <a:srgbClr val="000000"/>
                </a:solidFill>
                <a:effectLst/>
                <a:ea typeface="標楷體" panose="03000509000000000000" pitchFamily="65" charset="-120"/>
                <a:cs typeface="Times New Roman" panose="02020603050405020304" pitchFamily="18" charset="0"/>
              </a:rPr>
              <a:t>60</a:t>
            </a:r>
            <a:r>
              <a:rPr lang="zh-TW" altLang="zh-TW" sz="2000" b="1" dirty="0">
                <a:solidFill>
                  <a:srgbClr val="000000"/>
                </a:solidFill>
                <a:effectLst/>
                <a:ea typeface="標楷體" panose="03000509000000000000" pitchFamily="65" charset="-120"/>
                <a:cs typeface="Times New Roman" panose="02020603050405020304" pitchFamily="18" charset="0"/>
              </a:rPr>
              <a:t>公里者，全日雜費為</a:t>
            </a:r>
            <a:r>
              <a:rPr lang="en-US" altLang="zh-TW" sz="2000" b="1" dirty="0">
                <a:solidFill>
                  <a:srgbClr val="000000"/>
                </a:solidFill>
                <a:effectLst/>
                <a:ea typeface="標楷體" panose="03000509000000000000" pitchFamily="65" charset="-120"/>
                <a:cs typeface="Times New Roman" panose="02020603050405020304" pitchFamily="18" charset="0"/>
              </a:rPr>
              <a:t>300</a:t>
            </a:r>
            <a:r>
              <a:rPr lang="zh-TW" altLang="zh-TW" sz="2000" b="1" dirty="0">
                <a:solidFill>
                  <a:srgbClr val="000000"/>
                </a:solidFill>
                <a:effectLst/>
                <a:ea typeface="標楷體" panose="03000509000000000000" pitchFamily="65" charset="-120"/>
                <a:cs typeface="Times New Roman" panose="02020603050405020304" pitchFamily="18" charset="0"/>
              </a:rPr>
              <a:t>元；單程總里程</a:t>
            </a:r>
            <a:r>
              <a:rPr lang="en-US" altLang="zh-TW" sz="2000" b="1" dirty="0">
                <a:solidFill>
                  <a:srgbClr val="000000"/>
                </a:solidFill>
                <a:effectLst/>
                <a:ea typeface="標楷體" panose="03000509000000000000" pitchFamily="65" charset="-120"/>
                <a:cs typeface="Times New Roman" panose="02020603050405020304" pitchFamily="18" charset="0"/>
              </a:rPr>
              <a:t>60</a:t>
            </a:r>
            <a:r>
              <a:rPr lang="zh-TW" altLang="zh-TW" sz="2000" b="1" dirty="0">
                <a:solidFill>
                  <a:srgbClr val="000000"/>
                </a:solidFill>
                <a:effectLst/>
                <a:ea typeface="標楷體" panose="03000509000000000000" pitchFamily="65" charset="-120"/>
                <a:cs typeface="Times New Roman" panose="02020603050405020304" pitchFamily="18" charset="0"/>
              </a:rPr>
              <a:t>公里以上，全日雜費為</a:t>
            </a:r>
            <a:r>
              <a:rPr lang="en-US" altLang="zh-TW" sz="2000" b="1" dirty="0">
                <a:solidFill>
                  <a:srgbClr val="000000"/>
                </a:solidFill>
                <a:effectLst/>
                <a:ea typeface="標楷體" panose="03000509000000000000" pitchFamily="65" charset="-120"/>
                <a:cs typeface="Times New Roman" panose="02020603050405020304" pitchFamily="18" charset="0"/>
              </a:rPr>
              <a:t>400</a:t>
            </a:r>
            <a:r>
              <a:rPr lang="zh-TW" altLang="zh-TW" sz="2000" b="1" dirty="0">
                <a:solidFill>
                  <a:srgbClr val="000000"/>
                </a:solidFill>
                <a:effectLst/>
                <a:ea typeface="標楷體" panose="03000509000000000000" pitchFamily="65" charset="-120"/>
                <a:cs typeface="Times New Roman" panose="02020603050405020304" pitchFamily="18" charset="0"/>
              </a:rPr>
              <a:t>元。</a:t>
            </a:r>
            <a:endParaRPr lang="en-US" altLang="zh-TW" sz="2000" b="1" kern="100" dirty="0">
              <a:latin typeface="Calibri" panose="020F0502020204030204" pitchFamily="34" charset="0"/>
              <a:ea typeface="標楷體" panose="03000509000000000000" pitchFamily="65" charset="-120"/>
              <a:cs typeface="Times New Roman" panose="02020603050405020304" pitchFamily="18" charset="0"/>
            </a:endParaRPr>
          </a:p>
        </p:txBody>
      </p:sp>
      <p:sp>
        <p:nvSpPr>
          <p:cNvPr id="5" name="投影片編號版面配置區 2">
            <a:extLst>
              <a:ext uri="{FF2B5EF4-FFF2-40B4-BE49-F238E27FC236}">
                <a16:creationId xmlns:a16="http://schemas.microsoft.com/office/drawing/2014/main" id="{B44F907F-163E-9CB3-5ED0-21B0941C8BC3}"/>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9</a:t>
            </a:fld>
            <a:endParaRPr lang="zh-TW" altLang="en-US" sz="1800" b="1" dirty="0"/>
          </a:p>
        </p:txBody>
      </p:sp>
    </p:spTree>
    <p:extLst>
      <p:ext uri="{BB962C8B-B14F-4D97-AF65-F5344CB8AC3E}">
        <p14:creationId xmlns:p14="http://schemas.microsoft.com/office/powerpoint/2010/main" val="5646409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4019D272-072B-7F8C-978B-D87935E87A86}"/>
              </a:ext>
            </a:extLst>
          </p:cNvPr>
          <p:cNvSpPr txBox="1"/>
          <p:nvPr/>
        </p:nvSpPr>
        <p:spPr>
          <a:xfrm>
            <a:off x="832757" y="1172606"/>
            <a:ext cx="10847614" cy="4929555"/>
          </a:xfrm>
          <a:prstGeom prst="rect">
            <a:avLst/>
          </a:prstGeom>
          <a:noFill/>
        </p:spPr>
        <p:txBody>
          <a:bodyPr wrap="square">
            <a:spAutoFit/>
          </a:bodyPr>
          <a:lstStyle/>
          <a:p>
            <a:pPr marL="342900" lvl="0" indent="-342900" algn="just">
              <a:lnSpc>
                <a:spcPts val="2000"/>
              </a:lnSpc>
              <a:buFont typeface="+mj-lt"/>
              <a:buAutoNum type="arabicPeriod" startAt="4"/>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當日課表僅為上午或下午，以「半日」核支；倘當天僅為上、下午各一堂課，仍以「半日」核支。半日為全日規定數額</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1/2</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，復興區後山地區除外。</a:t>
            </a:r>
            <a:endParaRPr lang="zh-TW" altLang="zh-TW" sz="2000" b="1" kern="100" dirty="0">
              <a:effectLst/>
              <a:latin typeface="Calibri" panose="020F0502020204030204" pitchFamily="34" charset="0"/>
              <a:ea typeface="新細明體" panose="02020500000000000000" pitchFamily="18" charset="-120"/>
              <a:cs typeface="Times New Roman" panose="02020603050405020304" pitchFamily="18" charset="0"/>
            </a:endParaRPr>
          </a:p>
          <a:p>
            <a:pPr marL="360000"/>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註：</a:t>
            </a:r>
            <a:r>
              <a:rPr lang="zh-TW" altLang="en-US"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桃園市復興區前後山地區之分界，以臺七省道雪霧閙隧道為準。</a:t>
            </a:r>
            <a:endParaRPr lang="en-US" altLang="zh-TW" sz="18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360000"/>
            <a:endParaRPr lang="en-US" altLang="zh-TW" b="1"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marL="360000"/>
            <a:endParaRPr lang="en-US" altLang="zh-TW" b="1"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依據</a:t>
            </a:r>
            <a:r>
              <a:rPr lang="zh-TW" altLang="en-US"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en-US"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702900" indent="-342900">
              <a:spcBef>
                <a:spcPts val="600"/>
              </a:spcBef>
              <a:buFont typeface="+mj-lt"/>
              <a:buAutoNum type="arabicParenR"/>
            </a:pPr>
            <a:r>
              <a:rPr lang="en-US" altLang="zh-TW" sz="1600" b="1" u="sng" dirty="0" err="1">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國內出差旅費報支要點</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第十五條：</a:t>
            </a:r>
            <a:r>
              <a:rPr lang="zh-TW" altLang="zh-TW" sz="1600" b="1"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各機關經常出差</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，或長期派駐在外人員之差旅費，應於本要點所定數額範圍內，另定報支規定，陳報各該主管機關核定後實施。前項以外，各機關基於業務特性或其他因素，得於本要點所定範圍內，另定報支規定。</a:t>
            </a:r>
            <a:endParaRPr lang="en-US"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702900" indent="-342900">
              <a:spcBef>
                <a:spcPts val="600"/>
              </a:spcBef>
              <a:buFont typeface="+mj-lt"/>
              <a:buAutoNum type="arabicParenR"/>
            </a:pP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行政院主計總處中華民國</a:t>
            </a:r>
            <a:r>
              <a:rPr lang="en-US"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109</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年</a:t>
            </a:r>
            <a:r>
              <a:rPr lang="en-US"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2</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月修編，</a:t>
            </a:r>
            <a:r>
              <a:rPr lang="en-US" altLang="zh-TW" sz="1600" b="1" u="sng" dirty="0" err="1">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國內出差旅費報支要點暨各機關派員參加國內各項訓練或講習費用補助要點解釋彙編</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，壹、國內出差旅費報支要點，十五、</a:t>
            </a:r>
            <a:r>
              <a:rPr lang="zh-TW" altLang="zh-TW" sz="1600" b="1"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經常出差等另定報支之規定略以：為節省差旅費支出，故請各機關在國內出差旅費報支要點規定範圍內，視其業務性質及年度預算狀況，從嚴訂定其差旅費報支規定。</a:t>
            </a:r>
            <a:endParaRPr lang="en-US" altLang="zh-TW" sz="1600" b="1"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endParaRPr>
          </a:p>
          <a:p>
            <a:pPr marL="702900" indent="-342900">
              <a:spcBef>
                <a:spcPts val="600"/>
              </a:spcBef>
              <a:buFont typeface="+mj-lt"/>
              <a:buAutoNum type="arabicParenR"/>
            </a:pP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行政院主計總處中華民國</a:t>
            </a:r>
            <a:r>
              <a:rPr lang="en-US"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110</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年</a:t>
            </a:r>
            <a:r>
              <a:rPr lang="en-US"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12</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月編訂，</a:t>
            </a:r>
            <a:r>
              <a:rPr lang="en-US" altLang="zh-TW" sz="1600" b="1" u="sng"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國內出差以機關所在地為交通費報支起點問答集</a:t>
            </a:r>
            <a:r>
              <a:rPr lang="en-US"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Q3</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略以：差旅費係支應因公奉派出差之必要費用，實務執行時，涉個案實際情況之認定，且因情況各異，爭議及解釋頻繁，倘每位出差人 之出發地均不同，將造成內部審核之困擾，增加內部審核成本，爰於訂（修）定規定時，</a:t>
            </a:r>
            <a:r>
              <a:rPr lang="zh-TW" altLang="zh-TW" sz="1600" b="1" dirty="0">
                <a:solidFill>
                  <a:srgbClr val="FF0000"/>
                </a:solidFill>
                <a:effectLst/>
                <a:latin typeface="標楷體" panose="03000509000000000000" pitchFamily="65" charset="-120"/>
                <a:ea typeface="標楷體" panose="03000509000000000000" pitchFamily="65" charset="-120"/>
                <a:cs typeface="Times New Roman" panose="02020603050405020304" pitchFamily="18" charset="0"/>
              </a:rPr>
              <a:t>力求一致性之報支原則</a:t>
            </a:r>
            <a:r>
              <a:rPr lang="zh-TW" altLang="zh-TW" sz="1600" b="1"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endParaRPr lang="en-US" altLang="zh-TW" sz="1600" b="1" dirty="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a:p>
            <a:pPr marL="360000"/>
            <a:endParaRPr lang="en-US" altLang="zh-TW" b="1" kern="100" dirty="0">
              <a:solidFill>
                <a:srgbClr val="000000"/>
              </a:solidFill>
              <a:latin typeface="標楷體" panose="03000509000000000000" pitchFamily="65" charset="-120"/>
              <a:ea typeface="標楷體" panose="03000509000000000000" pitchFamily="65" charset="-120"/>
              <a:cs typeface="Times New Roman" panose="02020603050405020304" pitchFamily="18" charset="0"/>
            </a:endParaRPr>
          </a:p>
        </p:txBody>
      </p:sp>
      <p:sp>
        <p:nvSpPr>
          <p:cNvPr id="3" name="文字方塊 2">
            <a:extLst>
              <a:ext uri="{FF2B5EF4-FFF2-40B4-BE49-F238E27FC236}">
                <a16:creationId xmlns:a16="http://schemas.microsoft.com/office/drawing/2014/main" id="{FBD0826A-2F11-94C6-471E-2F9B3618F50D}"/>
              </a:ext>
            </a:extLst>
          </p:cNvPr>
          <p:cNvSpPr txBox="1"/>
          <p:nvPr/>
        </p:nvSpPr>
        <p:spPr>
          <a:xfrm>
            <a:off x="435429" y="185057"/>
            <a:ext cx="3467616"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二、雜費計算方式</a:t>
            </a:r>
          </a:p>
        </p:txBody>
      </p:sp>
      <p:sp>
        <p:nvSpPr>
          <p:cNvPr id="5" name="投影片編號版面配置區 2">
            <a:extLst>
              <a:ext uri="{FF2B5EF4-FFF2-40B4-BE49-F238E27FC236}">
                <a16:creationId xmlns:a16="http://schemas.microsoft.com/office/drawing/2014/main" id="{2C73D5A2-4ECA-DAC1-9320-11295A7F19BA}"/>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10</a:t>
            </a:fld>
            <a:endParaRPr lang="zh-TW" altLang="en-US" sz="1800" b="1" dirty="0"/>
          </a:p>
        </p:txBody>
      </p:sp>
    </p:spTree>
    <p:extLst>
      <p:ext uri="{BB962C8B-B14F-4D97-AF65-F5344CB8AC3E}">
        <p14:creationId xmlns:p14="http://schemas.microsoft.com/office/powerpoint/2010/main" val="2193149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CCFFB43-C422-CC89-81D0-D0064D2A9199}"/>
              </a:ext>
            </a:extLst>
          </p:cNvPr>
          <p:cNvSpPr txBox="1"/>
          <p:nvPr/>
        </p:nvSpPr>
        <p:spPr>
          <a:xfrm>
            <a:off x="4772561" y="3013501"/>
            <a:ext cx="2646878" cy="830997"/>
          </a:xfrm>
          <a:prstGeom prst="rect">
            <a:avLst/>
          </a:prstGeom>
          <a:noFill/>
        </p:spPr>
        <p:txBody>
          <a:bodyPr wrap="none" rtlCol="0">
            <a:spAutoFit/>
          </a:bodyPr>
          <a:lstStyle/>
          <a:p>
            <a:pPr algn="ctr"/>
            <a:r>
              <a:rPr lang="zh-TW" altLang="en-US" sz="4800" dirty="0">
                <a:latin typeface="微軟正黑體" panose="020B0604030504040204" pitchFamily="34" charset="-120"/>
                <a:ea typeface="微軟正黑體" panose="020B0604030504040204" pitchFamily="34" charset="-120"/>
              </a:rPr>
              <a:t>三、其他</a:t>
            </a:r>
          </a:p>
        </p:txBody>
      </p:sp>
      <p:sp>
        <p:nvSpPr>
          <p:cNvPr id="5" name="投影片編號版面配置區 2">
            <a:extLst>
              <a:ext uri="{FF2B5EF4-FFF2-40B4-BE49-F238E27FC236}">
                <a16:creationId xmlns:a16="http://schemas.microsoft.com/office/drawing/2014/main" id="{C32E6A65-157A-AFFD-6580-F410866E2E43}"/>
              </a:ext>
            </a:extLst>
          </p:cNvPr>
          <p:cNvSpPr txBox="1">
            <a:spLocks/>
          </p:cNvSpPr>
          <p:nvPr/>
        </p:nvSpPr>
        <p:spPr>
          <a:xfrm>
            <a:off x="9252857" y="6356350"/>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11</a:t>
            </a:fld>
            <a:endParaRPr lang="zh-TW" altLang="en-US" sz="1800" b="1" dirty="0"/>
          </a:p>
        </p:txBody>
      </p:sp>
    </p:spTree>
    <p:extLst>
      <p:ext uri="{BB962C8B-B14F-4D97-AF65-F5344CB8AC3E}">
        <p14:creationId xmlns:p14="http://schemas.microsoft.com/office/powerpoint/2010/main" val="11218364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4019D272-072B-7F8C-978B-D87935E87A86}"/>
              </a:ext>
            </a:extLst>
          </p:cNvPr>
          <p:cNvSpPr txBox="1"/>
          <p:nvPr/>
        </p:nvSpPr>
        <p:spPr>
          <a:xfrm>
            <a:off x="832757" y="769834"/>
            <a:ext cx="11185072" cy="5560497"/>
          </a:xfrm>
          <a:prstGeom prst="rect">
            <a:avLst/>
          </a:prstGeom>
          <a:noFill/>
        </p:spPr>
        <p:txBody>
          <a:bodyPr wrap="square">
            <a:spAutoFit/>
          </a:bodyPr>
          <a:lstStyle/>
          <a:p>
            <a:pPr marL="342900" lvl="0" indent="-342900" algn="just">
              <a:lnSpc>
                <a:spcPts val="2000"/>
              </a:lnSpc>
              <a:buFont typeface="+mj-lt"/>
              <a:buAutoNum type="arabicPeriod"/>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非課表時間之</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IEP</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會議及轉銜會議等係為教學之一部分，可採計公車費，請於備註中註明。</a:t>
            </a: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a:pPr>
            <a:endParaRPr lang="zh-TW" altLang="zh-TW" sz="1800" b="1" kern="100" dirty="0">
              <a:effectLst/>
              <a:latin typeface="Calibri" panose="020F0502020204030204" pitchFamily="34" charset="0"/>
              <a:ea typeface="新細明體" panose="02020500000000000000" pitchFamily="18" charset="-120"/>
              <a:cs typeface="Times New Roman" panose="02020603050405020304" pitchFamily="18" charset="0"/>
            </a:endParaRPr>
          </a:p>
          <a:p>
            <a:pPr marL="360000" algn="just">
              <a:lnSpc>
                <a:spcPts val="2000"/>
              </a:lnSpc>
            </a:pPr>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註：參加</a:t>
            </a:r>
            <a:r>
              <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IEP</a:t>
            </a:r>
            <a:r>
              <a:rPr lang="zh-TW"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會議及轉銜會議等</a:t>
            </a:r>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，不計入單程總里程數，且不計雜費。</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報告表填寫範例：上午至大成國小上課，下午至龍山國小開</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IEP</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，單程總里程數僅計算中山國小</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大成國小。</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startAt="2"/>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若該公車費對應之路線距離為本學期第一次申請時，請檢附相關網頁縮圖，供本市特殊教育學生巡迴教育資源中心核對，票價若以</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18</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元計算可免附。若以住籍地出發請檢附地址。</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lgn="just">
              <a:lnSpc>
                <a:spcPts val="2000"/>
              </a:lnSpc>
            </a:pPr>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註：所需</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檢附的是超過</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18</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元公車費對應之兩校間「</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距離里程數</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」截圖，非大眾運輸公車費截圖。</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startAt="3"/>
            </a:pP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差旅費申請表格可視學校數自行調整。</a:t>
            </a:r>
            <a:endParaRPr lang="en-US" altLang="zh-TW" sz="2000" b="1" kern="100" dirty="0">
              <a:latin typeface="Calibri" panose="020F0502020204030204" pitchFamily="34" charset="0"/>
              <a:ea typeface="新細明體" panose="02020500000000000000" pitchFamily="18" charset="-120"/>
              <a:cs typeface="Times New Roman" panose="02020603050405020304" pitchFamily="18" charset="0"/>
            </a:endParaRPr>
          </a:p>
          <a:p>
            <a:pPr marL="342900" lvl="0" indent="-342900" algn="just">
              <a:lnSpc>
                <a:spcPts val="2000"/>
              </a:lnSpc>
              <a:buFont typeface="+mj-lt"/>
              <a:buAutoNum type="arabicPeriod" startAt="3"/>
            </a:pPr>
            <a:endParaRPr lang="en-US" altLang="zh-TW" sz="2000" b="1" dirty="0">
              <a:solidFill>
                <a:srgbClr val="000000"/>
              </a:solidFill>
              <a:effectLst/>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startAt="3"/>
            </a:pPr>
            <a:r>
              <a:rPr lang="zh-TW" altLang="zh-TW" sz="2000" b="1" dirty="0">
                <a:solidFill>
                  <a:srgbClr val="000000"/>
                </a:solidFill>
                <a:effectLst/>
                <a:ea typeface="標楷體" panose="03000509000000000000" pitchFamily="65" charset="-120"/>
                <a:cs typeface="Times New Roman" panose="02020603050405020304" pitchFamily="18" charset="0"/>
              </a:rPr>
              <a:t>若未於特教通報網填寫服務紀錄，不核給差旅費；通報網無法填寫者應另行填寫紙本紀錄。</a:t>
            </a:r>
            <a:endParaRPr lang="en-US" altLang="zh-TW" sz="2000" b="1" dirty="0">
              <a:solidFill>
                <a:srgbClr val="000000"/>
              </a:solidFill>
              <a:effectLst/>
              <a:ea typeface="標楷體" panose="03000509000000000000" pitchFamily="65" charset="-120"/>
              <a:cs typeface="Times New Roman" panose="02020603050405020304" pitchFamily="18" charset="0"/>
            </a:endParaRPr>
          </a:p>
          <a:p>
            <a:pPr marL="342900" lvl="0" indent="-342900" algn="just">
              <a:lnSpc>
                <a:spcPts val="2000"/>
              </a:lnSpc>
              <a:buFont typeface="+mj-lt"/>
              <a:buAutoNum type="arabicPeriod" startAt="3"/>
            </a:pPr>
            <a:endParaRPr lang="en-US" altLang="zh-TW" sz="2000" b="1" dirty="0">
              <a:solidFill>
                <a:srgbClr val="000000"/>
              </a:solidFill>
              <a:effectLst/>
              <a:ea typeface="標楷體" panose="03000509000000000000" pitchFamily="65" charset="-120"/>
              <a:cs typeface="Times New Roman" panose="02020603050405020304" pitchFamily="18" charset="0"/>
            </a:endParaRPr>
          </a:p>
          <a:p>
            <a:pPr marL="360000"/>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註：</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正常報支免檢附通報網服務紀錄，除非簽到服務表有漏</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填或漏</a:t>
            </a:r>
            <a:r>
              <a:rPr lang="zh-TW" altLang="en-US"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簽，才需檢附該次授課通報網填報紀錄。</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簽到服務表請務必確實填寫授課日期、時間、服務學校及學生姓名。</a:t>
            </a:r>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p:txBody>
      </p:sp>
      <p:sp>
        <p:nvSpPr>
          <p:cNvPr id="3" name="文字方塊 2">
            <a:extLst>
              <a:ext uri="{FF2B5EF4-FFF2-40B4-BE49-F238E27FC236}">
                <a16:creationId xmlns:a16="http://schemas.microsoft.com/office/drawing/2014/main" id="{FBD0826A-2F11-94C6-471E-2F9B3618F50D}"/>
              </a:ext>
            </a:extLst>
          </p:cNvPr>
          <p:cNvSpPr txBox="1"/>
          <p:nvPr/>
        </p:nvSpPr>
        <p:spPr>
          <a:xfrm>
            <a:off x="435429" y="185057"/>
            <a:ext cx="1826141"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三、其他</a:t>
            </a:r>
          </a:p>
        </p:txBody>
      </p:sp>
      <p:pic>
        <p:nvPicPr>
          <p:cNvPr id="7" name="圖片 6">
            <a:extLst>
              <a:ext uri="{FF2B5EF4-FFF2-40B4-BE49-F238E27FC236}">
                <a16:creationId xmlns:a16="http://schemas.microsoft.com/office/drawing/2014/main" id="{691BF482-D49B-8C47-29DB-723AEE1D9AFE}"/>
              </a:ext>
            </a:extLst>
          </p:cNvPr>
          <p:cNvPicPr>
            <a:picLocks noChangeAspect="1"/>
          </p:cNvPicPr>
          <p:nvPr/>
        </p:nvPicPr>
        <p:blipFill>
          <a:blip r:embed="rId2"/>
          <a:stretch>
            <a:fillRect/>
          </a:stretch>
        </p:blipFill>
        <p:spPr>
          <a:xfrm>
            <a:off x="1348499" y="2103663"/>
            <a:ext cx="10496550" cy="1104900"/>
          </a:xfrm>
          <a:prstGeom prst="rect">
            <a:avLst/>
          </a:prstGeom>
        </p:spPr>
      </p:pic>
      <p:sp>
        <p:nvSpPr>
          <p:cNvPr id="9" name="投影片編號版面配置區 2">
            <a:extLst>
              <a:ext uri="{FF2B5EF4-FFF2-40B4-BE49-F238E27FC236}">
                <a16:creationId xmlns:a16="http://schemas.microsoft.com/office/drawing/2014/main" id="{CB7816BC-C654-5247-05D8-E719992E2389}"/>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12</a:t>
            </a:fld>
            <a:endParaRPr lang="zh-TW" altLang="en-US" sz="1800" b="1" dirty="0"/>
          </a:p>
        </p:txBody>
      </p:sp>
    </p:spTree>
    <p:extLst>
      <p:ext uri="{BB962C8B-B14F-4D97-AF65-F5344CB8AC3E}">
        <p14:creationId xmlns:p14="http://schemas.microsoft.com/office/powerpoint/2010/main" val="4377545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4019D272-072B-7F8C-978B-D87935E87A86}"/>
              </a:ext>
            </a:extLst>
          </p:cNvPr>
          <p:cNvSpPr txBox="1"/>
          <p:nvPr/>
        </p:nvSpPr>
        <p:spPr>
          <a:xfrm>
            <a:off x="832757" y="769834"/>
            <a:ext cx="11185072" cy="3498394"/>
          </a:xfrm>
          <a:prstGeom prst="rect">
            <a:avLst/>
          </a:prstGeom>
          <a:noFill/>
        </p:spPr>
        <p:txBody>
          <a:bodyPr wrap="square">
            <a:spAutoFit/>
          </a:bodyPr>
          <a:lstStyle/>
          <a:p>
            <a:pPr marL="457200" lvl="0" indent="-457200" algn="just">
              <a:lnSpc>
                <a:spcPts val="2000"/>
              </a:lnSpc>
              <a:buFont typeface="+mj-lt"/>
              <a:buAutoNum type="arabicPeriod" startAt="5"/>
            </a:pP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113</a:t>
            </a:r>
            <a:r>
              <a:rPr lang="zh-TW" altLang="en-US"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學年度差旅費報告表</a:t>
            </a:r>
            <a:r>
              <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r>
              <a:rPr lang="zh-TW" altLang="en-US"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服務紀錄簽到表繳交時程</a:t>
            </a:r>
            <a:r>
              <a:rPr lang="zh-TW"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a:t>
            </a: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endParaRPr lang="en-US" altLang="zh-TW" sz="20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endParaRPr lang="en-US" altLang="zh-TW" sz="20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endParaRPr lang="en-US" altLang="zh-TW" sz="20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endParaRPr lang="en-US" altLang="zh-TW"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5"/>
            </a:pPr>
            <a:r>
              <a:rPr lang="zh-TW" altLang="en-US" sz="20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若不申請差旅費，需至中心網站下載切結書；不申請差旅費仍需繳交</a:t>
            </a:r>
            <a:r>
              <a:rPr lang="zh-TW" altLang="en-US" sz="2000" b="1"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服務紀錄簽到表</a:t>
            </a:r>
            <a:endParaRPr lang="en-US" altLang="zh-TW" sz="2000" b="1"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endParaRPr>
          </a:p>
          <a:p>
            <a:pPr lvl="0" algn="just">
              <a:lnSpc>
                <a:spcPts val="2000"/>
              </a:lnSpc>
            </a:pPr>
            <a:r>
              <a:rPr lang="zh-TW" altLang="en-US" sz="2000" b="1"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 </a:t>
            </a:r>
            <a:endParaRPr lang="en-US" altLang="zh-TW" sz="2000" b="1" kern="100" dirty="0">
              <a:latin typeface="Calibri" panose="020F0502020204030204" pitchFamily="34" charset="0"/>
              <a:ea typeface="標楷體" panose="03000509000000000000" pitchFamily="65" charset="-120"/>
              <a:cs typeface="Times New Roman" panose="02020603050405020304" pitchFamily="18" charset="0"/>
            </a:endParaRPr>
          </a:p>
          <a:p>
            <a:pPr marL="457200" lvl="0" indent="-457200" algn="just">
              <a:lnSpc>
                <a:spcPts val="2000"/>
              </a:lnSpc>
              <a:buFont typeface="+mj-lt"/>
              <a:buAutoNum type="arabicPeriod" startAt="7"/>
            </a:pPr>
            <a:r>
              <a:rPr lang="zh-TW" altLang="en-US" sz="2000" b="1" kern="100" dirty="0">
                <a:latin typeface="Calibri" panose="020F0502020204030204" pitchFamily="34" charset="0"/>
                <a:ea typeface="標楷體" panose="03000509000000000000" pitchFamily="65" charset="-120"/>
                <a:cs typeface="Times New Roman" panose="02020603050405020304" pitchFamily="18" charset="0"/>
              </a:rPr>
              <a:t>中心這邊會抽查特通往服務紀錄，未填寫者將不予核取差旅費</a:t>
            </a:r>
            <a:endParaRPr lang="en-US" altLang="zh-TW" sz="2000" b="1" kern="100" dirty="0">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mj-lt"/>
              <a:buAutoNum type="arabicParenR"/>
            </a:pPr>
            <a:endParaRPr lang="en-US" altLang="zh-TW" sz="20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60000"/>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p:txBody>
      </p:sp>
      <p:sp>
        <p:nvSpPr>
          <p:cNvPr id="3" name="文字方塊 2">
            <a:extLst>
              <a:ext uri="{FF2B5EF4-FFF2-40B4-BE49-F238E27FC236}">
                <a16:creationId xmlns:a16="http://schemas.microsoft.com/office/drawing/2014/main" id="{FBD0826A-2F11-94C6-471E-2F9B3618F50D}"/>
              </a:ext>
            </a:extLst>
          </p:cNvPr>
          <p:cNvSpPr txBox="1"/>
          <p:nvPr/>
        </p:nvSpPr>
        <p:spPr>
          <a:xfrm>
            <a:off x="435429" y="185057"/>
            <a:ext cx="1826141" cy="584775"/>
          </a:xfrm>
          <a:prstGeom prst="rect">
            <a:avLst/>
          </a:prstGeom>
          <a:noFill/>
        </p:spPr>
        <p:txBody>
          <a:bodyPr wrap="none" rtlCol="0">
            <a:spAutoFit/>
          </a:bodyPr>
          <a:lstStyle/>
          <a:p>
            <a:r>
              <a:rPr lang="zh-TW" altLang="en-US" sz="3200" dirty="0">
                <a:latin typeface="微軟正黑體" panose="020B0604030504040204" pitchFamily="34" charset="-120"/>
                <a:ea typeface="微軟正黑體" panose="020B0604030504040204" pitchFamily="34" charset="-120"/>
              </a:rPr>
              <a:t>三、其他</a:t>
            </a:r>
          </a:p>
        </p:txBody>
      </p:sp>
      <p:sp>
        <p:nvSpPr>
          <p:cNvPr id="9" name="投影片編號版面配置區 2">
            <a:extLst>
              <a:ext uri="{FF2B5EF4-FFF2-40B4-BE49-F238E27FC236}">
                <a16:creationId xmlns:a16="http://schemas.microsoft.com/office/drawing/2014/main" id="{CB7816BC-C654-5247-05D8-E719992E2389}"/>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13</a:t>
            </a:fld>
            <a:endParaRPr lang="zh-TW" altLang="en-US" sz="1800" b="1" dirty="0"/>
          </a:p>
        </p:txBody>
      </p:sp>
      <p:graphicFrame>
        <p:nvGraphicFramePr>
          <p:cNvPr id="4" name="表格 3">
            <a:extLst>
              <a:ext uri="{FF2B5EF4-FFF2-40B4-BE49-F238E27FC236}">
                <a16:creationId xmlns:a16="http://schemas.microsoft.com/office/drawing/2014/main" id="{BD529824-0185-DB0D-4E82-22E9913E84A4}"/>
              </a:ext>
            </a:extLst>
          </p:cNvPr>
          <p:cNvGraphicFramePr>
            <a:graphicFrameLocks noGrp="1"/>
          </p:cNvGraphicFramePr>
          <p:nvPr>
            <p:extLst>
              <p:ext uri="{D42A27DB-BD31-4B8C-83A1-F6EECF244321}">
                <p14:modId xmlns:p14="http://schemas.microsoft.com/office/powerpoint/2010/main" val="2587000843"/>
              </p:ext>
            </p:extLst>
          </p:nvPr>
        </p:nvGraphicFramePr>
        <p:xfrm>
          <a:off x="1348499" y="1190722"/>
          <a:ext cx="4620172" cy="1483360"/>
        </p:xfrm>
        <a:graphic>
          <a:graphicData uri="http://schemas.openxmlformats.org/drawingml/2006/table">
            <a:tbl>
              <a:tblPr firstRow="1" bandRow="1">
                <a:tableStyleId>{5C22544A-7EE6-4342-B048-85BDC9FD1C3A}</a:tableStyleId>
              </a:tblPr>
              <a:tblGrid>
                <a:gridCol w="375035">
                  <a:extLst>
                    <a:ext uri="{9D8B030D-6E8A-4147-A177-3AD203B41FA5}">
                      <a16:colId xmlns:a16="http://schemas.microsoft.com/office/drawing/2014/main" val="280807140"/>
                    </a:ext>
                  </a:extLst>
                </a:gridCol>
                <a:gridCol w="1750110">
                  <a:extLst>
                    <a:ext uri="{9D8B030D-6E8A-4147-A177-3AD203B41FA5}">
                      <a16:colId xmlns:a16="http://schemas.microsoft.com/office/drawing/2014/main" val="3307919887"/>
                    </a:ext>
                  </a:extLst>
                </a:gridCol>
                <a:gridCol w="2495027">
                  <a:extLst>
                    <a:ext uri="{9D8B030D-6E8A-4147-A177-3AD203B41FA5}">
                      <a16:colId xmlns:a16="http://schemas.microsoft.com/office/drawing/2014/main" val="544083869"/>
                    </a:ext>
                  </a:extLst>
                </a:gridCol>
              </a:tblGrid>
              <a:tr h="370840">
                <a:tc>
                  <a:txBody>
                    <a:bodyPr/>
                    <a:lstStyle/>
                    <a:p>
                      <a:endParaRPr lang="zh-TW" altLang="en-US" dirty="0"/>
                    </a:p>
                  </a:txBody>
                  <a:tcPr/>
                </a:tc>
                <a:tc>
                  <a:txBody>
                    <a:bodyPr/>
                    <a:lstStyle/>
                    <a:p>
                      <a:r>
                        <a:rPr lang="zh-TW" altLang="en-US" dirty="0"/>
                        <a:t>日期</a:t>
                      </a:r>
                    </a:p>
                  </a:txBody>
                  <a:tcPr/>
                </a:tc>
                <a:tc>
                  <a:txBody>
                    <a:bodyPr/>
                    <a:lstStyle/>
                    <a:p>
                      <a:r>
                        <a:rPr lang="zh-TW" altLang="en-US" dirty="0"/>
                        <a:t>繳交內容</a:t>
                      </a:r>
                    </a:p>
                  </a:txBody>
                  <a:tcPr/>
                </a:tc>
                <a:extLst>
                  <a:ext uri="{0D108BD9-81ED-4DB2-BD59-A6C34878D82A}">
                    <a16:rowId xmlns:a16="http://schemas.microsoft.com/office/drawing/2014/main" val="1304129332"/>
                  </a:ext>
                </a:extLst>
              </a:tr>
              <a:tr h="370840">
                <a:tc>
                  <a:txBody>
                    <a:bodyPr/>
                    <a:lstStyle/>
                    <a:p>
                      <a:r>
                        <a:rPr lang="en-US" altLang="zh-TW" dirty="0"/>
                        <a:t>1</a:t>
                      </a:r>
                      <a:endParaRPr lang="zh-TW" altLang="en-US" dirty="0"/>
                    </a:p>
                  </a:txBody>
                  <a:tcPr/>
                </a:tc>
                <a:tc>
                  <a:txBody>
                    <a:bodyPr/>
                    <a:lstStyle/>
                    <a:p>
                      <a:r>
                        <a:rPr lang="en-US" altLang="zh-TW" dirty="0"/>
                        <a:t>113/10/4(</a:t>
                      </a:r>
                      <a:r>
                        <a:rPr lang="zh-TW" altLang="en-US" dirty="0"/>
                        <a:t>五</a:t>
                      </a:r>
                      <a:r>
                        <a:rPr lang="en-US" altLang="zh-TW" dirty="0"/>
                        <a:t>)</a:t>
                      </a:r>
                      <a:r>
                        <a:rPr lang="zh-TW" altLang="en-US" dirty="0"/>
                        <a:t>前</a:t>
                      </a:r>
                    </a:p>
                  </a:txBody>
                  <a:tcPr/>
                </a:tc>
                <a:tc>
                  <a:txBody>
                    <a:bodyPr/>
                    <a:lstStyle/>
                    <a:p>
                      <a:r>
                        <a:rPr lang="en-US" altLang="zh-TW" dirty="0"/>
                        <a:t>113/8.9</a:t>
                      </a:r>
                      <a:r>
                        <a:rPr lang="zh-TW" altLang="en-US" dirty="0"/>
                        <a:t>月差旅費</a:t>
                      </a:r>
                    </a:p>
                  </a:txBody>
                  <a:tcPr/>
                </a:tc>
                <a:extLst>
                  <a:ext uri="{0D108BD9-81ED-4DB2-BD59-A6C34878D82A}">
                    <a16:rowId xmlns:a16="http://schemas.microsoft.com/office/drawing/2014/main" val="679461820"/>
                  </a:ext>
                </a:extLst>
              </a:tr>
              <a:tr h="370840">
                <a:tc>
                  <a:txBody>
                    <a:bodyPr/>
                    <a:lstStyle/>
                    <a:p>
                      <a:r>
                        <a:rPr lang="en-US" altLang="zh-TW" dirty="0"/>
                        <a:t>2</a:t>
                      </a:r>
                      <a:endParaRPr lang="zh-TW" altLang="en-US" dirty="0"/>
                    </a:p>
                  </a:txBody>
                  <a:tcPr/>
                </a:tc>
                <a:tc>
                  <a:txBody>
                    <a:bodyPr/>
                    <a:lstStyle/>
                    <a:p>
                      <a:r>
                        <a:rPr lang="en-US" altLang="zh-TW" dirty="0"/>
                        <a:t>114/1/24(</a:t>
                      </a:r>
                      <a:r>
                        <a:rPr lang="zh-TW" altLang="en-US" dirty="0"/>
                        <a:t>五</a:t>
                      </a:r>
                      <a:r>
                        <a:rPr lang="en-US" altLang="zh-TW" dirty="0"/>
                        <a:t>)</a:t>
                      </a:r>
                      <a:r>
                        <a:rPr lang="zh-TW" altLang="en-US" dirty="0"/>
                        <a:t>前</a:t>
                      </a:r>
                    </a:p>
                  </a:txBody>
                  <a:tcPr/>
                </a:tc>
                <a:tc>
                  <a:txBody>
                    <a:bodyPr/>
                    <a:lstStyle/>
                    <a:p>
                      <a:r>
                        <a:rPr lang="en-US" altLang="zh-TW" dirty="0"/>
                        <a:t>113/10-114/1</a:t>
                      </a:r>
                      <a:r>
                        <a:rPr lang="zh-TW" altLang="en-US" dirty="0"/>
                        <a:t>月差旅費</a:t>
                      </a:r>
                    </a:p>
                  </a:txBody>
                  <a:tcPr/>
                </a:tc>
                <a:extLst>
                  <a:ext uri="{0D108BD9-81ED-4DB2-BD59-A6C34878D82A}">
                    <a16:rowId xmlns:a16="http://schemas.microsoft.com/office/drawing/2014/main" val="1404497245"/>
                  </a:ext>
                </a:extLst>
              </a:tr>
              <a:tr h="370840">
                <a:tc>
                  <a:txBody>
                    <a:bodyPr/>
                    <a:lstStyle/>
                    <a:p>
                      <a:r>
                        <a:rPr lang="en-US" altLang="zh-TW" dirty="0"/>
                        <a:t>3</a:t>
                      </a:r>
                      <a:endParaRPr lang="zh-TW" altLang="en-US" dirty="0"/>
                    </a:p>
                  </a:txBody>
                  <a:tcPr/>
                </a:tc>
                <a:tc>
                  <a:txBody>
                    <a:bodyPr/>
                    <a:lstStyle/>
                    <a:p>
                      <a:r>
                        <a:rPr lang="en-US" altLang="zh-TW" dirty="0"/>
                        <a:t>114/7/11(</a:t>
                      </a:r>
                      <a:r>
                        <a:rPr lang="zh-TW" altLang="en-US" dirty="0"/>
                        <a:t>五</a:t>
                      </a:r>
                      <a:r>
                        <a:rPr lang="en-US" altLang="zh-TW" dirty="0"/>
                        <a:t>)</a:t>
                      </a:r>
                      <a:r>
                        <a:rPr lang="zh-TW" altLang="en-US" dirty="0"/>
                        <a:t>前</a:t>
                      </a:r>
                    </a:p>
                  </a:txBody>
                  <a:tcPr/>
                </a:tc>
                <a:tc>
                  <a:txBody>
                    <a:bodyPr/>
                    <a:lstStyle/>
                    <a:p>
                      <a:r>
                        <a:rPr lang="en-US" altLang="zh-TW" dirty="0"/>
                        <a:t>114/2-6</a:t>
                      </a:r>
                      <a:r>
                        <a:rPr lang="zh-TW" altLang="en-US" dirty="0"/>
                        <a:t>月差旅費</a:t>
                      </a:r>
                    </a:p>
                  </a:txBody>
                  <a:tcPr/>
                </a:tc>
                <a:extLst>
                  <a:ext uri="{0D108BD9-81ED-4DB2-BD59-A6C34878D82A}">
                    <a16:rowId xmlns:a16="http://schemas.microsoft.com/office/drawing/2014/main" val="2757789122"/>
                  </a:ext>
                </a:extLst>
              </a:tr>
            </a:tbl>
          </a:graphicData>
        </a:graphic>
      </p:graphicFrame>
    </p:spTree>
    <p:extLst>
      <p:ext uri="{BB962C8B-B14F-4D97-AF65-F5344CB8AC3E}">
        <p14:creationId xmlns:p14="http://schemas.microsoft.com/office/powerpoint/2010/main" val="1114668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CCFFB43-C422-CC89-81D0-D0064D2A9199}"/>
              </a:ext>
            </a:extLst>
          </p:cNvPr>
          <p:cNvSpPr txBox="1"/>
          <p:nvPr/>
        </p:nvSpPr>
        <p:spPr>
          <a:xfrm>
            <a:off x="1208284" y="3013501"/>
            <a:ext cx="9775433" cy="830997"/>
          </a:xfrm>
          <a:prstGeom prst="rect">
            <a:avLst/>
          </a:prstGeom>
          <a:noFill/>
        </p:spPr>
        <p:txBody>
          <a:bodyPr wrap="none" rtlCol="0">
            <a:spAutoFit/>
          </a:bodyPr>
          <a:lstStyle/>
          <a:p>
            <a:pPr algn="ctr"/>
            <a:r>
              <a:rPr lang="zh-TW" altLang="en-US" sz="4800" dirty="0">
                <a:latin typeface="微軟正黑體" panose="020B0604030504040204" pitchFamily="34" charset="-120"/>
                <a:ea typeface="微軟正黑體" panose="020B0604030504040204" pitchFamily="34" charset="-120"/>
              </a:rPr>
              <a:t>四、附錄</a:t>
            </a:r>
            <a:r>
              <a:rPr lang="en-US" altLang="zh-TW" sz="4800" dirty="0">
                <a:latin typeface="微軟正黑體" panose="020B0604030504040204" pitchFamily="34" charset="-120"/>
                <a:ea typeface="微軟正黑體" panose="020B0604030504040204" pitchFamily="34" charset="-120"/>
              </a:rPr>
              <a:t>1</a:t>
            </a:r>
            <a:r>
              <a:rPr lang="zh-TW" altLang="en-US" sz="4800" dirty="0">
                <a:latin typeface="微軟正黑體" panose="020B0604030504040204" pitchFamily="34" charset="-120"/>
                <a:ea typeface="微軟正黑體" panose="020B0604030504040204" pitchFamily="34" charset="-120"/>
              </a:rPr>
              <a:t>：單程總里程數計算範例</a:t>
            </a:r>
          </a:p>
        </p:txBody>
      </p:sp>
      <p:sp>
        <p:nvSpPr>
          <p:cNvPr id="5" name="投影片編號版面配置區 2">
            <a:extLst>
              <a:ext uri="{FF2B5EF4-FFF2-40B4-BE49-F238E27FC236}">
                <a16:creationId xmlns:a16="http://schemas.microsoft.com/office/drawing/2014/main" id="{FD846193-464C-3AE0-6A5A-F261B103ABFB}"/>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14</a:t>
            </a:fld>
            <a:endParaRPr lang="zh-TW" altLang="en-US" sz="1800" b="1" dirty="0"/>
          </a:p>
        </p:txBody>
      </p:sp>
    </p:spTree>
    <p:extLst>
      <p:ext uri="{BB962C8B-B14F-4D97-AF65-F5344CB8AC3E}">
        <p14:creationId xmlns:p14="http://schemas.microsoft.com/office/powerpoint/2010/main" val="4160038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3DC2E305-6A3B-9BE8-97BD-7783563D9F58}"/>
              </a:ext>
            </a:extLst>
          </p:cNvPr>
          <p:cNvSpPr txBox="1"/>
          <p:nvPr/>
        </p:nvSpPr>
        <p:spPr>
          <a:xfrm>
            <a:off x="224998" y="201497"/>
            <a:ext cx="11440886" cy="1277273"/>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範例一：原校中山國小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出發，至中壢國小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上課，再至內壢國小</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上課，上完課返回中山國小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校</a:t>
            </a:r>
            <a:r>
              <a:rPr lang="en-US" altLang="zh-TW" b="1" dirty="0">
                <a:latin typeface="微軟正黑體" panose="020B0604030504040204" pitchFamily="34" charset="-120"/>
                <a:ea typeface="微軟正黑體" panose="020B0604030504040204" pitchFamily="34" charset="-120"/>
              </a:rPr>
              <a:t>)</a:t>
            </a: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20+18+18=56</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採計順路串聯最短距離</a:t>
            </a:r>
            <a:r>
              <a:rPr lang="en-US" altLang="zh-TW" dirty="0">
                <a:latin typeface="微軟正黑體" panose="020B0604030504040204" pitchFamily="34" charset="-120"/>
                <a:ea typeface="微軟正黑體" panose="020B0604030504040204" pitchFamily="34" charset="-120"/>
              </a:rPr>
              <a:t>A-C-B</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9.2</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9.2</a:t>
            </a:r>
            <a:r>
              <a:rPr lang="zh-TW" altLang="en-US" dirty="0">
                <a:latin typeface="微軟正黑體" panose="020B0604030504040204" pitchFamily="34" charset="-120"/>
                <a:ea typeface="微軟正黑體" panose="020B0604030504040204" pitchFamily="34" charset="-120"/>
              </a:rPr>
              <a:t>公里，雜費半日為</a:t>
            </a:r>
            <a:r>
              <a:rPr lang="en-US" altLang="zh-TW" dirty="0">
                <a:latin typeface="微軟正黑體" panose="020B0604030504040204" pitchFamily="34" charset="-120"/>
                <a:ea typeface="微軟正黑體" panose="020B0604030504040204" pitchFamily="34" charset="-120"/>
              </a:rPr>
              <a:t>50</a:t>
            </a:r>
            <a:r>
              <a:rPr lang="zh-TW" altLang="en-US" dirty="0">
                <a:latin typeface="微軟正黑體" panose="020B0604030504040204" pitchFamily="34" charset="-120"/>
                <a:ea typeface="微軟正黑體" panose="020B0604030504040204" pitchFamily="34" charset="-120"/>
              </a:rPr>
              <a:t>元，全日為</a:t>
            </a:r>
            <a:r>
              <a:rPr lang="en-US" altLang="zh-TW" dirty="0">
                <a:latin typeface="微軟正黑體" panose="020B0604030504040204" pitchFamily="34" charset="-120"/>
                <a:ea typeface="微軟正黑體" panose="020B0604030504040204" pitchFamily="34" charset="-120"/>
              </a:rPr>
              <a:t>100</a:t>
            </a:r>
            <a:r>
              <a:rPr lang="zh-TW" altLang="en-US" dirty="0">
                <a:latin typeface="微軟正黑體" panose="020B0604030504040204" pitchFamily="34" charset="-120"/>
                <a:ea typeface="微軟正黑體" panose="020B0604030504040204" pitchFamily="34" charset="-120"/>
              </a:rPr>
              <a:t>元。</a:t>
            </a:r>
          </a:p>
        </p:txBody>
      </p:sp>
      <p:pic>
        <p:nvPicPr>
          <p:cNvPr id="6" name="圖片 5">
            <a:extLst>
              <a:ext uri="{FF2B5EF4-FFF2-40B4-BE49-F238E27FC236}">
                <a16:creationId xmlns:a16="http://schemas.microsoft.com/office/drawing/2014/main" id="{FCAA7180-A8CD-6C6D-39CA-57FD78FC07CF}"/>
              </a:ext>
            </a:extLst>
          </p:cNvPr>
          <p:cNvPicPr>
            <a:picLocks noChangeAspect="1"/>
          </p:cNvPicPr>
          <p:nvPr/>
        </p:nvPicPr>
        <p:blipFill>
          <a:blip r:embed="rId2"/>
          <a:stretch>
            <a:fillRect/>
          </a:stretch>
        </p:blipFill>
        <p:spPr>
          <a:xfrm>
            <a:off x="224998" y="1621972"/>
            <a:ext cx="11742003" cy="511642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橢圓 6">
            <a:extLst>
              <a:ext uri="{FF2B5EF4-FFF2-40B4-BE49-F238E27FC236}">
                <a16:creationId xmlns:a16="http://schemas.microsoft.com/office/drawing/2014/main" id="{CFE7C3A9-2784-E179-DC9C-28A3F62405FD}"/>
              </a:ext>
            </a:extLst>
          </p:cNvPr>
          <p:cNvSpPr/>
          <p:nvPr/>
        </p:nvSpPr>
        <p:spPr>
          <a:xfrm>
            <a:off x="11027229" y="3744685"/>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A</a:t>
            </a:r>
            <a:endParaRPr lang="zh-TW" altLang="en-US" dirty="0"/>
          </a:p>
        </p:txBody>
      </p:sp>
      <p:sp>
        <p:nvSpPr>
          <p:cNvPr id="8" name="橢圓 7">
            <a:extLst>
              <a:ext uri="{FF2B5EF4-FFF2-40B4-BE49-F238E27FC236}">
                <a16:creationId xmlns:a16="http://schemas.microsoft.com/office/drawing/2014/main" id="{A9A4FC09-2D18-77B6-A2C4-9AC625350453}"/>
              </a:ext>
            </a:extLst>
          </p:cNvPr>
          <p:cNvSpPr/>
          <p:nvPr/>
        </p:nvSpPr>
        <p:spPr>
          <a:xfrm>
            <a:off x="8207829" y="3581469"/>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9" name="橢圓 8">
            <a:extLst>
              <a:ext uri="{FF2B5EF4-FFF2-40B4-BE49-F238E27FC236}">
                <a16:creationId xmlns:a16="http://schemas.microsoft.com/office/drawing/2014/main" id="{993F0B8F-06DA-EFBC-B7D1-A4434B1067B3}"/>
              </a:ext>
            </a:extLst>
          </p:cNvPr>
          <p:cNvSpPr/>
          <p:nvPr/>
        </p:nvSpPr>
        <p:spPr>
          <a:xfrm>
            <a:off x="5900057" y="4947556"/>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0" name="矩形: 圓角 9">
            <a:extLst>
              <a:ext uri="{FF2B5EF4-FFF2-40B4-BE49-F238E27FC236}">
                <a16:creationId xmlns:a16="http://schemas.microsoft.com/office/drawing/2014/main" id="{24265C23-D935-19C9-8821-D474E3882E69}"/>
              </a:ext>
            </a:extLst>
          </p:cNvPr>
          <p:cNvSpPr/>
          <p:nvPr/>
        </p:nvSpPr>
        <p:spPr>
          <a:xfrm>
            <a:off x="6221185" y="3869940"/>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B-C</a:t>
            </a:r>
            <a:r>
              <a:rPr lang="zh-TW" altLang="en-US" dirty="0"/>
              <a:t>；</a:t>
            </a:r>
            <a:r>
              <a:rPr lang="en-US" altLang="zh-TW" dirty="0"/>
              <a:t>5.2</a:t>
            </a:r>
            <a:r>
              <a:rPr lang="zh-TW" altLang="en-US" dirty="0"/>
              <a:t>公里；公車費</a:t>
            </a:r>
            <a:r>
              <a:rPr lang="en-US" altLang="zh-TW" dirty="0"/>
              <a:t>18</a:t>
            </a:r>
            <a:r>
              <a:rPr lang="zh-TW" altLang="en-US" dirty="0"/>
              <a:t>元</a:t>
            </a:r>
          </a:p>
        </p:txBody>
      </p:sp>
      <p:sp>
        <p:nvSpPr>
          <p:cNvPr id="11" name="矩形: 圓角 10">
            <a:extLst>
              <a:ext uri="{FF2B5EF4-FFF2-40B4-BE49-F238E27FC236}">
                <a16:creationId xmlns:a16="http://schemas.microsoft.com/office/drawing/2014/main" id="{7CCBE0D5-5436-74DF-46DC-3AE7980C9FB2}"/>
              </a:ext>
            </a:extLst>
          </p:cNvPr>
          <p:cNvSpPr/>
          <p:nvPr/>
        </p:nvSpPr>
        <p:spPr>
          <a:xfrm>
            <a:off x="8795658" y="2705169"/>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C-A</a:t>
            </a:r>
            <a:r>
              <a:rPr lang="zh-TW" altLang="en-US" dirty="0"/>
              <a:t>；</a:t>
            </a:r>
            <a:r>
              <a:rPr lang="en-US" altLang="zh-TW" dirty="0"/>
              <a:t>4</a:t>
            </a:r>
            <a:r>
              <a:rPr lang="zh-TW" altLang="en-US" dirty="0"/>
              <a:t>公里；公車費</a:t>
            </a:r>
            <a:r>
              <a:rPr lang="en-US" altLang="zh-TW" dirty="0"/>
              <a:t>18</a:t>
            </a:r>
            <a:r>
              <a:rPr lang="zh-TW" altLang="en-US" dirty="0"/>
              <a:t>元</a:t>
            </a:r>
          </a:p>
        </p:txBody>
      </p:sp>
      <p:sp>
        <p:nvSpPr>
          <p:cNvPr id="12" name="矩形: 圓角 11">
            <a:extLst>
              <a:ext uri="{FF2B5EF4-FFF2-40B4-BE49-F238E27FC236}">
                <a16:creationId xmlns:a16="http://schemas.microsoft.com/office/drawing/2014/main" id="{623C2869-8DC2-CDB1-F1F6-13F202319C50}"/>
              </a:ext>
            </a:extLst>
          </p:cNvPr>
          <p:cNvSpPr/>
          <p:nvPr/>
        </p:nvSpPr>
        <p:spPr>
          <a:xfrm>
            <a:off x="8969830" y="4958511"/>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A-B</a:t>
            </a:r>
            <a:r>
              <a:rPr lang="zh-TW" altLang="en-US" dirty="0"/>
              <a:t>；</a:t>
            </a:r>
            <a:r>
              <a:rPr lang="en-US" altLang="zh-TW" dirty="0"/>
              <a:t>8.8</a:t>
            </a:r>
            <a:r>
              <a:rPr lang="zh-TW" altLang="en-US" dirty="0"/>
              <a:t>公里；公車費</a:t>
            </a:r>
            <a:r>
              <a:rPr lang="en-US" altLang="zh-TW" dirty="0"/>
              <a:t>20</a:t>
            </a:r>
            <a:r>
              <a:rPr lang="zh-TW" altLang="en-US" dirty="0"/>
              <a:t>元</a:t>
            </a:r>
          </a:p>
        </p:txBody>
      </p:sp>
      <p:sp>
        <p:nvSpPr>
          <p:cNvPr id="2" name="投影片編號版面配置區 1">
            <a:extLst>
              <a:ext uri="{FF2B5EF4-FFF2-40B4-BE49-F238E27FC236}">
                <a16:creationId xmlns:a16="http://schemas.microsoft.com/office/drawing/2014/main" id="{8C82FF5E-9CCE-7C0D-70F4-3A1D51C630F4}"/>
              </a:ext>
            </a:extLst>
          </p:cNvPr>
          <p:cNvSpPr>
            <a:spLocks noGrp="1"/>
          </p:cNvSpPr>
          <p:nvPr>
            <p:ph type="sldNum" sz="quarter" idx="12"/>
          </p:nvPr>
        </p:nvSpPr>
        <p:spPr>
          <a:xfrm>
            <a:off x="9223801" y="6266941"/>
            <a:ext cx="2743200" cy="365125"/>
          </a:xfrm>
        </p:spPr>
        <p:txBody>
          <a:bodyPr vert="horz" lIns="91440" tIns="45720" rIns="91440" bIns="45720" rtlCol="0" anchor="ctr"/>
          <a:lstStyle/>
          <a:p>
            <a:fld id="{49EDEA26-87C0-4116-94F0-40CFE8643F85}" type="slidenum">
              <a:rPr lang="zh-TW" altLang="en-US" sz="1800" b="1">
                <a:ln w="9525">
                  <a:solidFill>
                    <a:schemeClr val="bg1"/>
                  </a:solidFill>
                  <a:prstDash val="solid"/>
                </a:ln>
                <a:solidFill>
                  <a:schemeClr val="tx1"/>
                </a:solidFill>
                <a:effectLst>
                  <a:outerShdw blurRad="12700" dist="38100" dir="2700000" algn="tl" rotWithShape="0">
                    <a:schemeClr val="bg1">
                      <a:lumMod val="50000"/>
                    </a:schemeClr>
                  </a:outerShdw>
                </a:effectLst>
              </a:rPr>
              <a:pPr/>
              <a:t>15</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3" name="矩形: 圓角 2">
            <a:extLst>
              <a:ext uri="{FF2B5EF4-FFF2-40B4-BE49-F238E27FC236}">
                <a16:creationId xmlns:a16="http://schemas.microsoft.com/office/drawing/2014/main" id="{D6B29C50-87BD-20AA-CDBA-11A0AE9F5469}"/>
              </a:ext>
            </a:extLst>
          </p:cNvPr>
          <p:cNvSpPr/>
          <p:nvPr/>
        </p:nvSpPr>
        <p:spPr>
          <a:xfrm>
            <a:off x="8850086" y="689311"/>
            <a:ext cx="3285619"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1</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28691109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E109B2A3-A8DD-31D2-3756-D56AEEF5394C}"/>
              </a:ext>
            </a:extLst>
          </p:cNvPr>
          <p:cNvPicPr>
            <a:picLocks noChangeAspect="1"/>
          </p:cNvPicPr>
          <p:nvPr/>
        </p:nvPicPr>
        <p:blipFill>
          <a:blip r:embed="rId2"/>
          <a:stretch>
            <a:fillRect/>
          </a:stretch>
        </p:blipFill>
        <p:spPr>
          <a:xfrm>
            <a:off x="0" y="1665514"/>
            <a:ext cx="12192000" cy="519248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文字方塊 3">
            <a:extLst>
              <a:ext uri="{FF2B5EF4-FFF2-40B4-BE49-F238E27FC236}">
                <a16:creationId xmlns:a16="http://schemas.microsoft.com/office/drawing/2014/main" id="{3DC2E305-6A3B-9BE8-97BD-7783563D9F58}"/>
              </a:ext>
            </a:extLst>
          </p:cNvPr>
          <p:cNvSpPr txBox="1"/>
          <p:nvPr/>
        </p:nvSpPr>
        <p:spPr>
          <a:xfrm>
            <a:off x="224998" y="7916"/>
            <a:ext cx="11440886" cy="1554272"/>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範例二：原校中山國小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出發，至龍山國小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上課後，回中山國小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備課，下午再至南崁國小</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上課，上完</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                </a:t>
            </a:r>
            <a:r>
              <a:rPr lang="zh-TW" altLang="en-US" b="1" dirty="0">
                <a:latin typeface="微軟正黑體" panose="020B0604030504040204" pitchFamily="34" charset="-120"/>
                <a:ea typeface="微軟正黑體" panose="020B0604030504040204" pitchFamily="34" charset="-120"/>
              </a:rPr>
              <a:t>課返回中山國小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校</a:t>
            </a:r>
            <a:r>
              <a:rPr lang="en-US" altLang="zh-TW" b="1" dirty="0">
                <a:latin typeface="微軟正黑體" panose="020B0604030504040204" pitchFamily="34" charset="-120"/>
                <a:ea typeface="微軟正黑體" panose="020B0604030504040204" pitchFamily="34" charset="-120"/>
              </a:rPr>
              <a:t>)</a:t>
            </a: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18+18+22+22=80</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採計順路串聯最短距離</a:t>
            </a:r>
            <a:r>
              <a:rPr lang="en-US" altLang="zh-TW" dirty="0">
                <a:latin typeface="微軟正黑體" panose="020B0604030504040204" pitchFamily="34" charset="-120"/>
                <a:ea typeface="微軟正黑體" panose="020B0604030504040204" pitchFamily="34" charset="-120"/>
              </a:rPr>
              <a:t>B-A-C</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12.2</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12.2</a:t>
            </a:r>
            <a:r>
              <a:rPr lang="zh-TW" altLang="en-US" dirty="0">
                <a:latin typeface="微軟正黑體" panose="020B0604030504040204" pitchFamily="34" charset="-120"/>
                <a:ea typeface="微軟正黑體" panose="020B0604030504040204" pitchFamily="34" charset="-120"/>
              </a:rPr>
              <a:t>公里，雜費半日為</a:t>
            </a:r>
            <a:r>
              <a:rPr lang="en-US" altLang="zh-TW" dirty="0">
                <a:latin typeface="微軟正黑體" panose="020B0604030504040204" pitchFamily="34" charset="-120"/>
                <a:ea typeface="微軟正黑體" panose="020B0604030504040204" pitchFamily="34" charset="-120"/>
              </a:rPr>
              <a:t>100</a:t>
            </a:r>
            <a:r>
              <a:rPr lang="zh-TW" altLang="en-US" dirty="0">
                <a:latin typeface="微軟正黑體" panose="020B0604030504040204" pitchFamily="34" charset="-120"/>
                <a:ea typeface="微軟正黑體" panose="020B0604030504040204" pitchFamily="34" charset="-120"/>
              </a:rPr>
              <a:t>元，全日為</a:t>
            </a:r>
            <a:r>
              <a:rPr lang="en-US" altLang="zh-TW" dirty="0">
                <a:latin typeface="微軟正黑體" panose="020B0604030504040204" pitchFamily="34" charset="-120"/>
                <a:ea typeface="微軟正黑體" panose="020B0604030504040204" pitchFamily="34" charset="-120"/>
              </a:rPr>
              <a:t>200</a:t>
            </a:r>
            <a:r>
              <a:rPr lang="zh-TW" altLang="en-US" dirty="0">
                <a:latin typeface="微軟正黑體" panose="020B0604030504040204" pitchFamily="34" charset="-120"/>
                <a:ea typeface="微軟正黑體" panose="020B0604030504040204" pitchFamily="34" charset="-120"/>
              </a:rPr>
              <a:t>元。</a:t>
            </a:r>
          </a:p>
        </p:txBody>
      </p:sp>
      <p:sp>
        <p:nvSpPr>
          <p:cNvPr id="7" name="橢圓 6">
            <a:extLst>
              <a:ext uri="{FF2B5EF4-FFF2-40B4-BE49-F238E27FC236}">
                <a16:creationId xmlns:a16="http://schemas.microsoft.com/office/drawing/2014/main" id="{CFE7C3A9-2784-E179-DC9C-28A3F62405FD}"/>
              </a:ext>
            </a:extLst>
          </p:cNvPr>
          <p:cNvSpPr/>
          <p:nvPr/>
        </p:nvSpPr>
        <p:spPr>
          <a:xfrm>
            <a:off x="9976759" y="5172000"/>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A</a:t>
            </a:r>
            <a:endParaRPr lang="zh-TW" altLang="en-US" dirty="0"/>
          </a:p>
        </p:txBody>
      </p:sp>
      <p:sp>
        <p:nvSpPr>
          <p:cNvPr id="8" name="橢圓 7">
            <a:extLst>
              <a:ext uri="{FF2B5EF4-FFF2-40B4-BE49-F238E27FC236}">
                <a16:creationId xmlns:a16="http://schemas.microsoft.com/office/drawing/2014/main" id="{A9A4FC09-2D18-77B6-A2C4-9AC625350453}"/>
              </a:ext>
            </a:extLst>
          </p:cNvPr>
          <p:cNvSpPr/>
          <p:nvPr/>
        </p:nvSpPr>
        <p:spPr>
          <a:xfrm>
            <a:off x="10809515" y="2043861"/>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9" name="橢圓 8">
            <a:extLst>
              <a:ext uri="{FF2B5EF4-FFF2-40B4-BE49-F238E27FC236}">
                <a16:creationId xmlns:a16="http://schemas.microsoft.com/office/drawing/2014/main" id="{993F0B8F-06DA-EFBC-B7D1-A4434B1067B3}"/>
              </a:ext>
            </a:extLst>
          </p:cNvPr>
          <p:cNvSpPr/>
          <p:nvPr/>
        </p:nvSpPr>
        <p:spPr>
          <a:xfrm>
            <a:off x="7913915" y="5460471"/>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1" name="矩形: 圓角 10">
            <a:extLst>
              <a:ext uri="{FF2B5EF4-FFF2-40B4-BE49-F238E27FC236}">
                <a16:creationId xmlns:a16="http://schemas.microsoft.com/office/drawing/2014/main" id="{7CCBE0D5-5436-74DF-46DC-3AE7980C9FB2}"/>
              </a:ext>
            </a:extLst>
          </p:cNvPr>
          <p:cNvSpPr/>
          <p:nvPr/>
        </p:nvSpPr>
        <p:spPr>
          <a:xfrm>
            <a:off x="8795658" y="2705169"/>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A-C</a:t>
            </a:r>
            <a:r>
              <a:rPr lang="zh-TW" altLang="en-US" dirty="0"/>
              <a:t>；</a:t>
            </a:r>
            <a:r>
              <a:rPr lang="en-US" altLang="zh-TW" dirty="0"/>
              <a:t>9.4</a:t>
            </a:r>
            <a:r>
              <a:rPr lang="zh-TW" altLang="en-US" dirty="0"/>
              <a:t>公里；公車費</a:t>
            </a:r>
            <a:r>
              <a:rPr lang="en-US" altLang="zh-TW" dirty="0"/>
              <a:t>22</a:t>
            </a:r>
            <a:r>
              <a:rPr lang="zh-TW" altLang="en-US" dirty="0"/>
              <a:t>元</a:t>
            </a:r>
          </a:p>
        </p:txBody>
      </p:sp>
      <p:sp>
        <p:nvSpPr>
          <p:cNvPr id="12" name="矩形: 圓角 11">
            <a:extLst>
              <a:ext uri="{FF2B5EF4-FFF2-40B4-BE49-F238E27FC236}">
                <a16:creationId xmlns:a16="http://schemas.microsoft.com/office/drawing/2014/main" id="{623C2869-8DC2-CDB1-F1F6-13F202319C50}"/>
              </a:ext>
            </a:extLst>
          </p:cNvPr>
          <p:cNvSpPr/>
          <p:nvPr/>
        </p:nvSpPr>
        <p:spPr>
          <a:xfrm>
            <a:off x="9171214" y="6112481"/>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A-B</a:t>
            </a:r>
            <a:r>
              <a:rPr lang="zh-TW" altLang="en-US" dirty="0"/>
              <a:t>；</a:t>
            </a:r>
            <a:r>
              <a:rPr lang="en-US" altLang="zh-TW" dirty="0"/>
              <a:t>2.8</a:t>
            </a:r>
            <a:r>
              <a:rPr lang="zh-TW" altLang="en-US" dirty="0"/>
              <a:t>公里；公車費</a:t>
            </a:r>
            <a:r>
              <a:rPr lang="en-US" altLang="zh-TW" dirty="0"/>
              <a:t>18</a:t>
            </a:r>
            <a:r>
              <a:rPr lang="zh-TW" altLang="en-US" dirty="0"/>
              <a:t>元</a:t>
            </a:r>
          </a:p>
        </p:txBody>
      </p:sp>
      <p:sp>
        <p:nvSpPr>
          <p:cNvPr id="13" name="投影片編號版面配置區 1">
            <a:extLst>
              <a:ext uri="{FF2B5EF4-FFF2-40B4-BE49-F238E27FC236}">
                <a16:creationId xmlns:a16="http://schemas.microsoft.com/office/drawing/2014/main" id="{52D79B59-CC06-E48A-532F-4FF023D66A7E}"/>
              </a:ext>
            </a:extLst>
          </p:cNvPr>
          <p:cNvSpPr txBox="1">
            <a:spLocks/>
          </p:cNvSpPr>
          <p:nvPr/>
        </p:nvSpPr>
        <p:spPr>
          <a:xfrm>
            <a:off x="9223801" y="6266941"/>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ln w="9525">
                  <a:solidFill>
                    <a:schemeClr val="bg1"/>
                  </a:solidFill>
                  <a:prstDash val="solid"/>
                </a:ln>
                <a:solidFill>
                  <a:schemeClr val="tx1"/>
                </a:solidFill>
                <a:effectLst>
                  <a:outerShdw blurRad="12700" dist="38100" dir="2700000" algn="tl" rotWithShape="0">
                    <a:schemeClr val="bg1">
                      <a:lumMod val="50000"/>
                    </a:schemeClr>
                  </a:outerShdw>
                </a:effectLst>
              </a:rPr>
              <a:pPr/>
              <a:t>16</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矩形: 圓角 1">
            <a:extLst>
              <a:ext uri="{FF2B5EF4-FFF2-40B4-BE49-F238E27FC236}">
                <a16:creationId xmlns:a16="http://schemas.microsoft.com/office/drawing/2014/main" id="{A380AB77-49B1-7FF8-807E-A6B1CC5D3052}"/>
              </a:ext>
            </a:extLst>
          </p:cNvPr>
          <p:cNvSpPr/>
          <p:nvPr/>
        </p:nvSpPr>
        <p:spPr>
          <a:xfrm>
            <a:off x="8795658" y="689311"/>
            <a:ext cx="3340048"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4</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42815892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B8E07908-BECE-F6CA-20A5-A9D95CCBF45D}"/>
              </a:ext>
            </a:extLst>
          </p:cNvPr>
          <p:cNvPicPr>
            <a:picLocks noChangeAspect="1"/>
          </p:cNvPicPr>
          <p:nvPr/>
        </p:nvPicPr>
        <p:blipFill>
          <a:blip r:embed="rId2"/>
          <a:stretch>
            <a:fillRect/>
          </a:stretch>
        </p:blipFill>
        <p:spPr>
          <a:xfrm>
            <a:off x="0" y="1619420"/>
            <a:ext cx="12192000" cy="52603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文字方塊 6">
            <a:extLst>
              <a:ext uri="{FF2B5EF4-FFF2-40B4-BE49-F238E27FC236}">
                <a16:creationId xmlns:a16="http://schemas.microsoft.com/office/drawing/2014/main" id="{319F450A-E7AC-D94E-83CD-58AC62C65EB4}"/>
              </a:ext>
            </a:extLst>
          </p:cNvPr>
          <p:cNvSpPr txBox="1"/>
          <p:nvPr/>
        </p:nvSpPr>
        <p:spPr>
          <a:xfrm>
            <a:off x="255815" y="123950"/>
            <a:ext cx="11440886" cy="1277273"/>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範例三：原校中山國小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出發，至大園國小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上課，再至中平國小</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上課，上完課返回中山國小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校</a:t>
            </a:r>
            <a:r>
              <a:rPr lang="en-US" altLang="zh-TW" b="1" dirty="0">
                <a:latin typeface="微軟正黑體" panose="020B0604030504040204" pitchFamily="34" charset="-120"/>
                <a:ea typeface="微軟正黑體" panose="020B0604030504040204" pitchFamily="34" charset="-120"/>
              </a:rPr>
              <a:t>)</a:t>
            </a: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36+32+34=102</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採計順路串聯最短距離為</a:t>
            </a:r>
            <a:r>
              <a:rPr lang="en-US" altLang="zh-TW" dirty="0">
                <a:latin typeface="微軟正黑體" panose="020B0604030504040204" pitchFamily="34" charset="-120"/>
                <a:ea typeface="微軟正黑體" panose="020B0604030504040204" pitchFamily="34" charset="-120"/>
              </a:rPr>
              <a:t>A-C-B</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27.4</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27.4</a:t>
            </a:r>
            <a:r>
              <a:rPr lang="zh-TW" altLang="en-US" dirty="0">
                <a:latin typeface="微軟正黑體" panose="020B0604030504040204" pitchFamily="34" charset="-120"/>
                <a:ea typeface="微軟正黑體" panose="020B0604030504040204" pitchFamily="34" charset="-120"/>
              </a:rPr>
              <a:t>公里，雜費半日為</a:t>
            </a:r>
            <a:r>
              <a:rPr lang="en-US" altLang="zh-TW" dirty="0">
                <a:latin typeface="微軟正黑體" panose="020B0604030504040204" pitchFamily="34" charset="-120"/>
                <a:ea typeface="微軟正黑體" panose="020B0604030504040204" pitchFamily="34" charset="-120"/>
              </a:rPr>
              <a:t>100</a:t>
            </a:r>
            <a:r>
              <a:rPr lang="zh-TW" altLang="en-US" dirty="0">
                <a:latin typeface="微軟正黑體" panose="020B0604030504040204" pitchFamily="34" charset="-120"/>
                <a:ea typeface="微軟正黑體" panose="020B0604030504040204" pitchFamily="34" charset="-120"/>
              </a:rPr>
              <a:t>元，全日為</a:t>
            </a:r>
            <a:r>
              <a:rPr lang="en-US" altLang="zh-TW" dirty="0">
                <a:latin typeface="微軟正黑體" panose="020B0604030504040204" pitchFamily="34" charset="-120"/>
                <a:ea typeface="微軟正黑體" panose="020B0604030504040204" pitchFamily="34" charset="-120"/>
              </a:rPr>
              <a:t>200</a:t>
            </a:r>
            <a:r>
              <a:rPr lang="zh-TW" altLang="en-US" dirty="0">
                <a:latin typeface="微軟正黑體" panose="020B0604030504040204" pitchFamily="34" charset="-120"/>
                <a:ea typeface="微軟正黑體" panose="020B0604030504040204" pitchFamily="34" charset="-120"/>
              </a:rPr>
              <a:t>元。</a:t>
            </a:r>
          </a:p>
        </p:txBody>
      </p:sp>
      <p:sp>
        <p:nvSpPr>
          <p:cNvPr id="8" name="橢圓 7">
            <a:extLst>
              <a:ext uri="{FF2B5EF4-FFF2-40B4-BE49-F238E27FC236}">
                <a16:creationId xmlns:a16="http://schemas.microsoft.com/office/drawing/2014/main" id="{B726D77D-CDE4-7683-16CF-696CEA9A41F7}"/>
              </a:ext>
            </a:extLst>
          </p:cNvPr>
          <p:cNvSpPr/>
          <p:nvPr/>
        </p:nvSpPr>
        <p:spPr>
          <a:xfrm>
            <a:off x="10972800" y="4725878"/>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A</a:t>
            </a:r>
            <a:endParaRPr lang="zh-TW" altLang="en-US" dirty="0"/>
          </a:p>
        </p:txBody>
      </p:sp>
      <p:sp>
        <p:nvSpPr>
          <p:cNvPr id="9" name="矩形: 圓角 8">
            <a:extLst>
              <a:ext uri="{FF2B5EF4-FFF2-40B4-BE49-F238E27FC236}">
                <a16:creationId xmlns:a16="http://schemas.microsoft.com/office/drawing/2014/main" id="{417EF81E-944E-C570-0601-F00329A3A2A8}"/>
              </a:ext>
            </a:extLst>
          </p:cNvPr>
          <p:cNvSpPr/>
          <p:nvPr/>
        </p:nvSpPr>
        <p:spPr>
          <a:xfrm>
            <a:off x="8077201" y="5138054"/>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C-A</a:t>
            </a:r>
            <a:r>
              <a:rPr lang="zh-TW" altLang="en-US" dirty="0"/>
              <a:t>；</a:t>
            </a:r>
            <a:r>
              <a:rPr lang="en-US" altLang="zh-TW" dirty="0"/>
              <a:t>14.1</a:t>
            </a:r>
            <a:r>
              <a:rPr lang="zh-TW" altLang="en-US" dirty="0"/>
              <a:t>公里；公車費</a:t>
            </a:r>
            <a:r>
              <a:rPr lang="en-US" altLang="zh-TW" dirty="0"/>
              <a:t>34</a:t>
            </a:r>
            <a:r>
              <a:rPr lang="zh-TW" altLang="en-US" dirty="0"/>
              <a:t>元</a:t>
            </a:r>
          </a:p>
        </p:txBody>
      </p:sp>
      <p:sp>
        <p:nvSpPr>
          <p:cNvPr id="10" name="橢圓 9">
            <a:extLst>
              <a:ext uri="{FF2B5EF4-FFF2-40B4-BE49-F238E27FC236}">
                <a16:creationId xmlns:a16="http://schemas.microsoft.com/office/drawing/2014/main" id="{A08EA7D3-161B-A869-A885-7659FFF6655F}"/>
              </a:ext>
            </a:extLst>
          </p:cNvPr>
          <p:cNvSpPr/>
          <p:nvPr/>
        </p:nvSpPr>
        <p:spPr>
          <a:xfrm>
            <a:off x="6215743" y="5606107"/>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11" name="矩形: 圓角 10">
            <a:extLst>
              <a:ext uri="{FF2B5EF4-FFF2-40B4-BE49-F238E27FC236}">
                <a16:creationId xmlns:a16="http://schemas.microsoft.com/office/drawing/2014/main" id="{F555484B-5651-7E92-55F3-C3DF45D1FCD2}"/>
              </a:ext>
            </a:extLst>
          </p:cNvPr>
          <p:cNvSpPr/>
          <p:nvPr/>
        </p:nvSpPr>
        <p:spPr>
          <a:xfrm>
            <a:off x="9388928" y="2899904"/>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A-B</a:t>
            </a:r>
            <a:r>
              <a:rPr lang="zh-TW" altLang="en-US" dirty="0"/>
              <a:t>；</a:t>
            </a:r>
            <a:r>
              <a:rPr lang="en-US" altLang="zh-TW" dirty="0"/>
              <a:t>15.1</a:t>
            </a:r>
            <a:r>
              <a:rPr lang="zh-TW" altLang="en-US" dirty="0"/>
              <a:t>公里；公車費</a:t>
            </a:r>
            <a:r>
              <a:rPr lang="en-US" altLang="zh-TW" dirty="0"/>
              <a:t>36</a:t>
            </a:r>
            <a:r>
              <a:rPr lang="zh-TW" altLang="en-US" dirty="0"/>
              <a:t>元</a:t>
            </a:r>
          </a:p>
        </p:txBody>
      </p:sp>
      <p:sp>
        <p:nvSpPr>
          <p:cNvPr id="12" name="橢圓 11">
            <a:extLst>
              <a:ext uri="{FF2B5EF4-FFF2-40B4-BE49-F238E27FC236}">
                <a16:creationId xmlns:a16="http://schemas.microsoft.com/office/drawing/2014/main" id="{F6E6524D-4069-C487-D963-6F4748AAB293}"/>
              </a:ext>
            </a:extLst>
          </p:cNvPr>
          <p:cNvSpPr/>
          <p:nvPr/>
        </p:nvSpPr>
        <p:spPr>
          <a:xfrm>
            <a:off x="8240486" y="2188027"/>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3" name="矩形: 圓角 12">
            <a:extLst>
              <a:ext uri="{FF2B5EF4-FFF2-40B4-BE49-F238E27FC236}">
                <a16:creationId xmlns:a16="http://schemas.microsoft.com/office/drawing/2014/main" id="{7384E8A5-33C9-50BF-9727-C649E1A65AC0}"/>
              </a:ext>
            </a:extLst>
          </p:cNvPr>
          <p:cNvSpPr/>
          <p:nvPr/>
        </p:nvSpPr>
        <p:spPr>
          <a:xfrm>
            <a:off x="5475516" y="4185556"/>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B-C</a:t>
            </a:r>
            <a:r>
              <a:rPr lang="zh-TW" altLang="en-US" dirty="0"/>
              <a:t>；</a:t>
            </a:r>
            <a:r>
              <a:rPr lang="en-US" altLang="zh-TW" dirty="0"/>
              <a:t>13.3</a:t>
            </a:r>
            <a:r>
              <a:rPr lang="zh-TW" altLang="en-US" dirty="0"/>
              <a:t>公里；公車費</a:t>
            </a:r>
            <a:r>
              <a:rPr lang="en-US" altLang="zh-TW" dirty="0"/>
              <a:t>32</a:t>
            </a:r>
            <a:r>
              <a:rPr lang="zh-TW" altLang="en-US" dirty="0"/>
              <a:t>元</a:t>
            </a:r>
          </a:p>
        </p:txBody>
      </p:sp>
      <p:sp>
        <p:nvSpPr>
          <p:cNvPr id="3" name="投影片編號版面配置區 1">
            <a:extLst>
              <a:ext uri="{FF2B5EF4-FFF2-40B4-BE49-F238E27FC236}">
                <a16:creationId xmlns:a16="http://schemas.microsoft.com/office/drawing/2014/main" id="{2FD4286A-6BA0-D388-2F71-17A96C946B49}"/>
              </a:ext>
            </a:extLst>
          </p:cNvPr>
          <p:cNvSpPr txBox="1">
            <a:spLocks/>
          </p:cNvSpPr>
          <p:nvPr/>
        </p:nvSpPr>
        <p:spPr>
          <a:xfrm>
            <a:off x="9223801" y="6266941"/>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ln w="9525">
                  <a:solidFill>
                    <a:schemeClr val="bg1"/>
                  </a:solidFill>
                  <a:prstDash val="solid"/>
                </a:ln>
                <a:solidFill>
                  <a:schemeClr val="tx1"/>
                </a:solidFill>
                <a:effectLst>
                  <a:outerShdw blurRad="12700" dist="38100" dir="2700000" algn="tl" rotWithShape="0">
                    <a:schemeClr val="bg1">
                      <a:lumMod val="50000"/>
                    </a:schemeClr>
                  </a:outerShdw>
                </a:effectLst>
              </a:rPr>
              <a:pPr/>
              <a:t>17</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矩形: 圓角 1">
            <a:extLst>
              <a:ext uri="{FF2B5EF4-FFF2-40B4-BE49-F238E27FC236}">
                <a16:creationId xmlns:a16="http://schemas.microsoft.com/office/drawing/2014/main" id="{F205AD34-E03B-EAFC-5C7F-D07EB89CD5CD}"/>
              </a:ext>
            </a:extLst>
          </p:cNvPr>
          <p:cNvSpPr/>
          <p:nvPr/>
        </p:nvSpPr>
        <p:spPr>
          <a:xfrm>
            <a:off x="8882743" y="689311"/>
            <a:ext cx="3252962"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5</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25053759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863BA555-FB2E-FDD1-5716-3B4EF65BDCAC}"/>
              </a:ext>
            </a:extLst>
          </p:cNvPr>
          <p:cNvPicPr>
            <a:picLocks noChangeAspect="1"/>
          </p:cNvPicPr>
          <p:nvPr/>
        </p:nvPicPr>
        <p:blipFill>
          <a:blip r:embed="rId2"/>
          <a:stretch>
            <a:fillRect/>
          </a:stretch>
        </p:blipFill>
        <p:spPr>
          <a:xfrm>
            <a:off x="76200" y="1730829"/>
            <a:ext cx="12085863" cy="522514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7" name="文字方塊 6">
            <a:extLst>
              <a:ext uri="{FF2B5EF4-FFF2-40B4-BE49-F238E27FC236}">
                <a16:creationId xmlns:a16="http://schemas.microsoft.com/office/drawing/2014/main" id="{250FDFCC-AF61-EBC8-0E7D-4D80ED8D4C93}"/>
              </a:ext>
            </a:extLst>
          </p:cNvPr>
          <p:cNvSpPr txBox="1"/>
          <p:nvPr/>
        </p:nvSpPr>
        <p:spPr>
          <a:xfrm>
            <a:off x="261257" y="30922"/>
            <a:ext cx="11125201" cy="1554272"/>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範例四：原校中山國小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出發，至青埔國小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上課，再至南崁國小</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上課，再至楓樹國小</a:t>
            </a:r>
            <a:r>
              <a:rPr lang="en-US" altLang="zh-TW" b="1" dirty="0">
                <a:latin typeface="微軟正黑體" panose="020B0604030504040204" pitchFamily="34" charset="-120"/>
                <a:ea typeface="微軟正黑體" panose="020B0604030504040204" pitchFamily="34" charset="-120"/>
              </a:rPr>
              <a:t>(D)</a:t>
            </a:r>
            <a:r>
              <a:rPr lang="zh-TW" altLang="en-US" b="1" dirty="0">
                <a:latin typeface="微軟正黑體" panose="020B0604030504040204" pitchFamily="34" charset="-120"/>
                <a:ea typeface="微軟正黑體" panose="020B0604030504040204" pitchFamily="34" charset="-120"/>
              </a:rPr>
              <a:t>，上完課返</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                </a:t>
            </a:r>
            <a:r>
              <a:rPr lang="zh-TW" altLang="en-US" b="1" dirty="0">
                <a:latin typeface="微軟正黑體" panose="020B0604030504040204" pitchFamily="34" charset="-120"/>
                <a:ea typeface="微軟正黑體" panose="020B0604030504040204" pitchFamily="34" charset="-120"/>
              </a:rPr>
              <a:t>回中山國小</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校</a:t>
            </a:r>
            <a:r>
              <a:rPr lang="en-US" altLang="zh-TW" b="1" dirty="0">
                <a:latin typeface="微軟正黑體" panose="020B0604030504040204" pitchFamily="34" charset="-120"/>
                <a:ea typeface="微軟正黑體" panose="020B0604030504040204" pitchFamily="34" charset="-120"/>
              </a:rPr>
              <a:t>)</a:t>
            </a: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25+30+32+18=105</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採計順路串聯最短距離為</a:t>
            </a:r>
            <a:r>
              <a:rPr lang="en-US" altLang="zh-TW" dirty="0">
                <a:latin typeface="微軟正黑體" panose="020B0604030504040204" pitchFamily="34" charset="-120"/>
                <a:ea typeface="微軟正黑體" panose="020B0604030504040204" pitchFamily="34" charset="-120"/>
              </a:rPr>
              <a:t>B-C-A-D</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29.5</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29.5</a:t>
            </a:r>
            <a:r>
              <a:rPr lang="zh-TW" altLang="en-US" dirty="0">
                <a:latin typeface="微軟正黑體" panose="020B0604030504040204" pitchFamily="34" charset="-120"/>
                <a:ea typeface="微軟正黑體" panose="020B0604030504040204" pitchFamily="34" charset="-120"/>
              </a:rPr>
              <a:t>公里，雜費半日為</a:t>
            </a:r>
            <a:r>
              <a:rPr lang="en-US" altLang="zh-TW" dirty="0">
                <a:latin typeface="微軟正黑體" panose="020B0604030504040204" pitchFamily="34" charset="-120"/>
                <a:ea typeface="微軟正黑體" panose="020B0604030504040204" pitchFamily="34" charset="-120"/>
              </a:rPr>
              <a:t>100</a:t>
            </a:r>
            <a:r>
              <a:rPr lang="zh-TW" altLang="en-US" dirty="0">
                <a:latin typeface="微軟正黑體" panose="020B0604030504040204" pitchFamily="34" charset="-120"/>
                <a:ea typeface="微軟正黑體" panose="020B0604030504040204" pitchFamily="34" charset="-120"/>
              </a:rPr>
              <a:t>元，全日為</a:t>
            </a:r>
            <a:r>
              <a:rPr lang="en-US" altLang="zh-TW" dirty="0">
                <a:latin typeface="微軟正黑體" panose="020B0604030504040204" pitchFamily="34" charset="-120"/>
                <a:ea typeface="微軟正黑體" panose="020B0604030504040204" pitchFamily="34" charset="-120"/>
              </a:rPr>
              <a:t>200</a:t>
            </a:r>
            <a:r>
              <a:rPr lang="zh-TW" altLang="en-US" dirty="0">
                <a:latin typeface="微軟正黑體" panose="020B0604030504040204" pitchFamily="34" charset="-120"/>
                <a:ea typeface="微軟正黑體" panose="020B0604030504040204" pitchFamily="34" charset="-120"/>
              </a:rPr>
              <a:t>元。</a:t>
            </a:r>
          </a:p>
        </p:txBody>
      </p:sp>
      <p:sp>
        <p:nvSpPr>
          <p:cNvPr id="8" name="橢圓 7">
            <a:extLst>
              <a:ext uri="{FF2B5EF4-FFF2-40B4-BE49-F238E27FC236}">
                <a16:creationId xmlns:a16="http://schemas.microsoft.com/office/drawing/2014/main" id="{97C37A8C-CAD6-1D12-3448-F20F953BABC2}"/>
              </a:ext>
            </a:extLst>
          </p:cNvPr>
          <p:cNvSpPr/>
          <p:nvPr/>
        </p:nvSpPr>
        <p:spPr>
          <a:xfrm>
            <a:off x="11519806" y="5132807"/>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D</a:t>
            </a:r>
            <a:endParaRPr lang="zh-TW" altLang="en-US" dirty="0"/>
          </a:p>
        </p:txBody>
      </p:sp>
      <p:sp>
        <p:nvSpPr>
          <p:cNvPr id="9" name="矩形: 圓角 8">
            <a:extLst>
              <a:ext uri="{FF2B5EF4-FFF2-40B4-BE49-F238E27FC236}">
                <a16:creationId xmlns:a16="http://schemas.microsoft.com/office/drawing/2014/main" id="{B99521C6-A1FF-133B-8C08-359AB313F3FB}"/>
              </a:ext>
            </a:extLst>
          </p:cNvPr>
          <p:cNvSpPr/>
          <p:nvPr/>
        </p:nvSpPr>
        <p:spPr>
          <a:xfrm>
            <a:off x="9729106" y="5349814"/>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A-D</a:t>
            </a:r>
            <a:r>
              <a:rPr lang="zh-TW" altLang="en-US" dirty="0"/>
              <a:t>；</a:t>
            </a:r>
            <a:r>
              <a:rPr lang="en-US" altLang="zh-TW" dirty="0"/>
              <a:t>7.4</a:t>
            </a:r>
            <a:r>
              <a:rPr lang="zh-TW" altLang="en-US" dirty="0"/>
              <a:t>公里；公車費</a:t>
            </a:r>
            <a:r>
              <a:rPr lang="en-US" altLang="zh-TW" dirty="0"/>
              <a:t>18</a:t>
            </a:r>
            <a:r>
              <a:rPr lang="zh-TW" altLang="en-US" dirty="0"/>
              <a:t>元</a:t>
            </a:r>
          </a:p>
        </p:txBody>
      </p:sp>
      <p:sp>
        <p:nvSpPr>
          <p:cNvPr id="10" name="橢圓 9">
            <a:extLst>
              <a:ext uri="{FF2B5EF4-FFF2-40B4-BE49-F238E27FC236}">
                <a16:creationId xmlns:a16="http://schemas.microsoft.com/office/drawing/2014/main" id="{9CB7A97D-4867-353D-0919-02F5AAEA40AB}"/>
              </a:ext>
            </a:extLst>
          </p:cNvPr>
          <p:cNvSpPr/>
          <p:nvPr/>
        </p:nvSpPr>
        <p:spPr>
          <a:xfrm>
            <a:off x="9526360" y="3055189"/>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11" name="矩形: 圓角 10">
            <a:extLst>
              <a:ext uri="{FF2B5EF4-FFF2-40B4-BE49-F238E27FC236}">
                <a16:creationId xmlns:a16="http://schemas.microsoft.com/office/drawing/2014/main" id="{EAF100C4-69A9-2303-955A-EA29763A213E}"/>
              </a:ext>
            </a:extLst>
          </p:cNvPr>
          <p:cNvSpPr/>
          <p:nvPr/>
        </p:nvSpPr>
        <p:spPr>
          <a:xfrm>
            <a:off x="8150677" y="4165263"/>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C-A</a:t>
            </a:r>
            <a:r>
              <a:rPr lang="zh-TW" altLang="en-US" dirty="0"/>
              <a:t>；</a:t>
            </a:r>
            <a:r>
              <a:rPr lang="en-US" altLang="zh-TW" dirty="0"/>
              <a:t>9.5</a:t>
            </a:r>
            <a:r>
              <a:rPr lang="zh-TW" altLang="en-US" dirty="0"/>
              <a:t>公里；公車費</a:t>
            </a:r>
            <a:r>
              <a:rPr lang="en-US" altLang="zh-TW" dirty="0"/>
              <a:t>22</a:t>
            </a:r>
            <a:r>
              <a:rPr lang="zh-TW" altLang="en-US" dirty="0"/>
              <a:t>元</a:t>
            </a:r>
          </a:p>
        </p:txBody>
      </p:sp>
      <p:sp>
        <p:nvSpPr>
          <p:cNvPr id="12" name="橢圓 11">
            <a:extLst>
              <a:ext uri="{FF2B5EF4-FFF2-40B4-BE49-F238E27FC236}">
                <a16:creationId xmlns:a16="http://schemas.microsoft.com/office/drawing/2014/main" id="{BDADC00B-88FF-0D89-EBBA-BB67F4FAC660}"/>
              </a:ext>
            </a:extLst>
          </p:cNvPr>
          <p:cNvSpPr/>
          <p:nvPr/>
        </p:nvSpPr>
        <p:spPr>
          <a:xfrm>
            <a:off x="8534400" y="5709750"/>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A</a:t>
            </a:r>
            <a:endParaRPr lang="zh-TW" altLang="en-US" dirty="0"/>
          </a:p>
        </p:txBody>
      </p:sp>
      <p:sp>
        <p:nvSpPr>
          <p:cNvPr id="13" name="矩形: 圓角 12">
            <a:extLst>
              <a:ext uri="{FF2B5EF4-FFF2-40B4-BE49-F238E27FC236}">
                <a16:creationId xmlns:a16="http://schemas.microsoft.com/office/drawing/2014/main" id="{EB14D81D-1449-01BE-6885-1ECCBBF5645F}"/>
              </a:ext>
            </a:extLst>
          </p:cNvPr>
          <p:cNvSpPr/>
          <p:nvPr/>
        </p:nvSpPr>
        <p:spPr>
          <a:xfrm>
            <a:off x="6158592" y="3067084"/>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B-C</a:t>
            </a:r>
            <a:r>
              <a:rPr lang="zh-TW" altLang="en-US" dirty="0"/>
              <a:t>；</a:t>
            </a:r>
            <a:r>
              <a:rPr lang="en-US" altLang="zh-TW" dirty="0"/>
              <a:t>12.6</a:t>
            </a:r>
            <a:r>
              <a:rPr lang="zh-TW" altLang="en-US" dirty="0"/>
              <a:t>公里；公車費</a:t>
            </a:r>
            <a:r>
              <a:rPr lang="en-US" altLang="zh-TW" dirty="0"/>
              <a:t>30</a:t>
            </a:r>
            <a:r>
              <a:rPr lang="zh-TW" altLang="en-US" dirty="0"/>
              <a:t>元</a:t>
            </a:r>
          </a:p>
        </p:txBody>
      </p:sp>
      <p:sp>
        <p:nvSpPr>
          <p:cNvPr id="14" name="橢圓 13">
            <a:extLst>
              <a:ext uri="{FF2B5EF4-FFF2-40B4-BE49-F238E27FC236}">
                <a16:creationId xmlns:a16="http://schemas.microsoft.com/office/drawing/2014/main" id="{8462D696-465D-CEB5-2B9D-CEDC46239B5D}"/>
              </a:ext>
            </a:extLst>
          </p:cNvPr>
          <p:cNvSpPr/>
          <p:nvPr/>
        </p:nvSpPr>
        <p:spPr>
          <a:xfrm>
            <a:off x="5972174" y="5149134"/>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5" name="矩形: 圓角 14">
            <a:extLst>
              <a:ext uri="{FF2B5EF4-FFF2-40B4-BE49-F238E27FC236}">
                <a16:creationId xmlns:a16="http://schemas.microsoft.com/office/drawing/2014/main" id="{F90DEAF8-E7C3-32CA-0BE0-511A009EAC22}"/>
              </a:ext>
            </a:extLst>
          </p:cNvPr>
          <p:cNvSpPr/>
          <p:nvPr/>
        </p:nvSpPr>
        <p:spPr>
          <a:xfrm>
            <a:off x="6504213" y="5636307"/>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A-B</a:t>
            </a:r>
            <a:r>
              <a:rPr lang="zh-TW" altLang="en-US" dirty="0"/>
              <a:t>；</a:t>
            </a:r>
            <a:r>
              <a:rPr lang="en-US" altLang="zh-TW" dirty="0"/>
              <a:t>10.6</a:t>
            </a:r>
            <a:r>
              <a:rPr lang="zh-TW" altLang="en-US" dirty="0"/>
              <a:t>公里；公車費</a:t>
            </a:r>
            <a:r>
              <a:rPr lang="en-US" altLang="zh-TW" dirty="0"/>
              <a:t>25</a:t>
            </a:r>
            <a:r>
              <a:rPr lang="zh-TW" altLang="en-US" dirty="0"/>
              <a:t>元</a:t>
            </a:r>
          </a:p>
        </p:txBody>
      </p:sp>
      <p:sp>
        <p:nvSpPr>
          <p:cNvPr id="16" name="矩形: 圓角 15">
            <a:extLst>
              <a:ext uri="{FF2B5EF4-FFF2-40B4-BE49-F238E27FC236}">
                <a16:creationId xmlns:a16="http://schemas.microsoft.com/office/drawing/2014/main" id="{87EA94D2-6312-B661-B3A7-24AFF2C02DE9}"/>
              </a:ext>
            </a:extLst>
          </p:cNvPr>
          <p:cNvSpPr/>
          <p:nvPr/>
        </p:nvSpPr>
        <p:spPr>
          <a:xfrm>
            <a:off x="10395856" y="3989567"/>
            <a:ext cx="1719944"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C-D</a:t>
            </a:r>
            <a:r>
              <a:rPr lang="zh-TW" altLang="en-US" dirty="0"/>
              <a:t>；</a:t>
            </a:r>
            <a:r>
              <a:rPr lang="en-US" altLang="zh-TW" dirty="0"/>
              <a:t>13.5</a:t>
            </a:r>
            <a:r>
              <a:rPr lang="zh-TW" altLang="en-US" dirty="0"/>
              <a:t>公里；公車費</a:t>
            </a:r>
            <a:r>
              <a:rPr lang="en-US" altLang="zh-TW" dirty="0"/>
              <a:t>32</a:t>
            </a:r>
            <a:r>
              <a:rPr lang="zh-TW" altLang="en-US" dirty="0"/>
              <a:t>元</a:t>
            </a:r>
          </a:p>
        </p:txBody>
      </p:sp>
      <p:sp>
        <p:nvSpPr>
          <p:cNvPr id="3" name="投影片編號版面配置區 1">
            <a:extLst>
              <a:ext uri="{FF2B5EF4-FFF2-40B4-BE49-F238E27FC236}">
                <a16:creationId xmlns:a16="http://schemas.microsoft.com/office/drawing/2014/main" id="{A8F1E715-E750-9A50-2650-7208124A2461}"/>
              </a:ext>
            </a:extLst>
          </p:cNvPr>
          <p:cNvSpPr txBox="1">
            <a:spLocks/>
          </p:cNvSpPr>
          <p:nvPr/>
        </p:nvSpPr>
        <p:spPr>
          <a:xfrm>
            <a:off x="9223801" y="6266941"/>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ln w="9525">
                  <a:solidFill>
                    <a:schemeClr val="bg1"/>
                  </a:solidFill>
                  <a:prstDash val="solid"/>
                </a:ln>
                <a:solidFill>
                  <a:schemeClr val="tx1"/>
                </a:solidFill>
                <a:effectLst>
                  <a:outerShdw blurRad="12700" dist="38100" dir="2700000" algn="tl" rotWithShape="0">
                    <a:schemeClr val="bg1">
                      <a:lumMod val="50000"/>
                    </a:schemeClr>
                  </a:outerShdw>
                </a:effectLst>
              </a:rPr>
              <a:pPr/>
              <a:t>18</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矩形: 圓角 1">
            <a:extLst>
              <a:ext uri="{FF2B5EF4-FFF2-40B4-BE49-F238E27FC236}">
                <a16:creationId xmlns:a16="http://schemas.microsoft.com/office/drawing/2014/main" id="{5D740DEF-53E7-D565-F339-12F3C4A45D7C}"/>
              </a:ext>
            </a:extLst>
          </p:cNvPr>
          <p:cNvSpPr/>
          <p:nvPr/>
        </p:nvSpPr>
        <p:spPr>
          <a:xfrm>
            <a:off x="8790238" y="1337507"/>
            <a:ext cx="3274734"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6</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28100134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字方塊 7">
            <a:extLst>
              <a:ext uri="{FF2B5EF4-FFF2-40B4-BE49-F238E27FC236}">
                <a16:creationId xmlns:a16="http://schemas.microsoft.com/office/drawing/2014/main" id="{55E37D71-A7CF-61B9-1646-A9503AA2B787}"/>
              </a:ext>
            </a:extLst>
          </p:cNvPr>
          <p:cNvSpPr txBox="1"/>
          <p:nvPr/>
        </p:nvSpPr>
        <p:spPr>
          <a:xfrm>
            <a:off x="397326" y="48372"/>
            <a:ext cx="11440886" cy="1831271"/>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範例五：住家</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中壢區中華路二段</a:t>
            </a:r>
            <a:r>
              <a:rPr lang="en-US" altLang="zh-TW" b="1" dirty="0">
                <a:latin typeface="微軟正黑體" panose="020B0604030504040204" pitchFamily="34" charset="-120"/>
                <a:ea typeface="微軟正黑體" panose="020B0604030504040204" pitchFamily="34" charset="-120"/>
              </a:rPr>
              <a:t>400</a:t>
            </a:r>
            <a:r>
              <a:rPr lang="zh-TW" altLang="en-US" b="1" dirty="0">
                <a:latin typeface="微軟正黑體" panose="020B0604030504040204" pitchFamily="34" charset="-120"/>
                <a:ea typeface="微軟正黑體" panose="020B0604030504040204" pitchFamily="34" charset="-120"/>
              </a:rPr>
              <a:t>號</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非早自習排課</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，至中壢國小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上課，再至中正國小</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上課，</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                </a:t>
            </a:r>
            <a:r>
              <a:rPr lang="zh-TW" altLang="en-US" b="1" dirty="0">
                <a:latin typeface="微軟正黑體" panose="020B0604030504040204" pitchFamily="34" charset="-120"/>
                <a:ea typeface="微軟正黑體" panose="020B0604030504040204" pitchFamily="34" charset="-120"/>
              </a:rPr>
              <a:t>上完課返回中山國小</a:t>
            </a:r>
            <a:r>
              <a:rPr lang="en-US" altLang="zh-TW" b="1" dirty="0">
                <a:latin typeface="微軟正黑體" panose="020B0604030504040204" pitchFamily="34" charset="-120"/>
                <a:ea typeface="微軟正黑體" panose="020B0604030504040204" pitchFamily="34" charset="-120"/>
              </a:rPr>
              <a:t>(D)</a:t>
            </a: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18+18=36</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因早上從住家出發，故順路串聯有兩種可能，即</a:t>
            </a:r>
            <a:r>
              <a:rPr lang="en-US" altLang="zh-TW" dirty="0">
                <a:latin typeface="微軟正黑體" panose="020B0604030504040204" pitchFamily="34" charset="-120"/>
                <a:ea typeface="微軟正黑體" panose="020B0604030504040204" pitchFamily="34" charset="-120"/>
              </a:rPr>
              <a:t>B-A-C(</a:t>
            </a:r>
            <a:r>
              <a:rPr lang="zh-TW" altLang="en-US" dirty="0">
                <a:latin typeface="微軟正黑體" panose="020B0604030504040204" pitchFamily="34" charset="-120"/>
                <a:ea typeface="微軟正黑體" panose="020B0604030504040204" pitchFamily="34" charset="-120"/>
              </a:rPr>
              <a:t>以住家計算為</a:t>
            </a:r>
            <a:r>
              <a:rPr lang="en-US" altLang="zh-TW" dirty="0">
                <a:latin typeface="微軟正黑體" panose="020B0604030504040204" pitchFamily="34" charset="-120"/>
                <a:ea typeface="微軟正黑體" panose="020B0604030504040204" pitchFamily="34" charset="-120"/>
              </a:rPr>
              <a:t>6.1</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或</a:t>
            </a:r>
            <a:r>
              <a:rPr lang="en-US" altLang="zh-TW" dirty="0">
                <a:latin typeface="微軟正黑體" panose="020B0604030504040204" pitchFamily="34" charset="-120"/>
                <a:ea typeface="微軟正黑體" panose="020B0604030504040204" pitchFamily="34" charset="-120"/>
              </a:rPr>
              <a:t>B-C-D(</a:t>
            </a:r>
            <a:r>
              <a:rPr lang="zh-TW" altLang="en-US" dirty="0">
                <a:latin typeface="微軟正黑體" panose="020B0604030504040204" pitchFamily="34" charset="-120"/>
                <a:ea typeface="微軟正黑體" panose="020B0604030504040204" pitchFamily="34" charset="-120"/>
              </a:rPr>
              <a:t>以原校</a:t>
            </a:r>
            <a:br>
              <a:rPr lang="en-US" altLang="zh-TW" dirty="0">
                <a:latin typeface="微軟正黑體" panose="020B0604030504040204" pitchFamily="34" charset="-120"/>
                <a:ea typeface="微軟正黑體" panose="020B0604030504040204" pitchFamily="34" charset="-120"/>
              </a:rPr>
            </a:b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計算為</a:t>
            </a:r>
            <a:r>
              <a:rPr lang="en-US" altLang="zh-TW" dirty="0">
                <a:latin typeface="微軟正黑體" panose="020B0604030504040204" pitchFamily="34" charset="-120"/>
                <a:ea typeface="微軟正黑體" panose="020B0604030504040204" pitchFamily="34" charset="-120"/>
              </a:rPr>
              <a:t>10.7</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，取最短距離者為</a:t>
            </a:r>
            <a:r>
              <a:rPr lang="en-US" altLang="zh-TW" dirty="0">
                <a:latin typeface="微軟正黑體" panose="020B0604030504040204" pitchFamily="34" charset="-120"/>
                <a:ea typeface="微軟正黑體" panose="020B0604030504040204" pitchFamily="34" charset="-120"/>
              </a:rPr>
              <a:t>B-A-C</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6.1</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6.1</a:t>
            </a:r>
            <a:r>
              <a:rPr lang="zh-TW" altLang="en-US" dirty="0">
                <a:latin typeface="微軟正黑體" panose="020B0604030504040204" pitchFamily="34" charset="-120"/>
                <a:ea typeface="微軟正黑體" panose="020B0604030504040204" pitchFamily="34" charset="-120"/>
              </a:rPr>
              <a:t>公里，雜費半日為</a:t>
            </a:r>
            <a:r>
              <a:rPr lang="en-US" altLang="zh-TW" dirty="0">
                <a:latin typeface="微軟正黑體" panose="020B0604030504040204" pitchFamily="34" charset="-120"/>
                <a:ea typeface="微軟正黑體" panose="020B0604030504040204" pitchFamily="34" charset="-120"/>
              </a:rPr>
              <a:t>50</a:t>
            </a:r>
            <a:r>
              <a:rPr lang="zh-TW" altLang="en-US" dirty="0">
                <a:latin typeface="微軟正黑體" panose="020B0604030504040204" pitchFamily="34" charset="-120"/>
                <a:ea typeface="微軟正黑體" panose="020B0604030504040204" pitchFamily="34" charset="-120"/>
              </a:rPr>
              <a:t>元，全日為</a:t>
            </a:r>
            <a:r>
              <a:rPr lang="en-US" altLang="zh-TW" dirty="0">
                <a:latin typeface="微軟正黑體" panose="020B0604030504040204" pitchFamily="34" charset="-120"/>
                <a:ea typeface="微軟正黑體" panose="020B0604030504040204" pitchFamily="34" charset="-120"/>
              </a:rPr>
              <a:t>100</a:t>
            </a:r>
            <a:r>
              <a:rPr lang="zh-TW" altLang="en-US" dirty="0">
                <a:latin typeface="微軟正黑體" panose="020B0604030504040204" pitchFamily="34" charset="-120"/>
                <a:ea typeface="微軟正黑體" panose="020B0604030504040204" pitchFamily="34" charset="-120"/>
              </a:rPr>
              <a:t>元。</a:t>
            </a:r>
          </a:p>
        </p:txBody>
      </p:sp>
      <p:pic>
        <p:nvPicPr>
          <p:cNvPr id="10" name="圖片 9">
            <a:extLst>
              <a:ext uri="{FF2B5EF4-FFF2-40B4-BE49-F238E27FC236}">
                <a16:creationId xmlns:a16="http://schemas.microsoft.com/office/drawing/2014/main" id="{26D2F1A8-57C7-37F8-0189-20B2B542ADEE}"/>
              </a:ext>
            </a:extLst>
          </p:cNvPr>
          <p:cNvPicPr>
            <a:picLocks noChangeAspect="1"/>
          </p:cNvPicPr>
          <p:nvPr/>
        </p:nvPicPr>
        <p:blipFill>
          <a:blip r:embed="rId2"/>
          <a:stretch>
            <a:fillRect/>
          </a:stretch>
        </p:blipFill>
        <p:spPr>
          <a:xfrm>
            <a:off x="0" y="1879643"/>
            <a:ext cx="12192000" cy="497352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橢圓 10">
            <a:extLst>
              <a:ext uri="{FF2B5EF4-FFF2-40B4-BE49-F238E27FC236}">
                <a16:creationId xmlns:a16="http://schemas.microsoft.com/office/drawing/2014/main" id="{95497DDC-9429-8D99-6815-4BE72DF0A162}"/>
              </a:ext>
            </a:extLst>
          </p:cNvPr>
          <p:cNvSpPr/>
          <p:nvPr/>
        </p:nvSpPr>
        <p:spPr>
          <a:xfrm>
            <a:off x="10523762" y="3168805"/>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D</a:t>
            </a:r>
            <a:endParaRPr lang="zh-TW" altLang="en-US" dirty="0"/>
          </a:p>
        </p:txBody>
      </p:sp>
      <p:sp>
        <p:nvSpPr>
          <p:cNvPr id="12" name="橢圓 11">
            <a:extLst>
              <a:ext uri="{FF2B5EF4-FFF2-40B4-BE49-F238E27FC236}">
                <a16:creationId xmlns:a16="http://schemas.microsoft.com/office/drawing/2014/main" id="{AA935992-2A85-2058-4B16-8C06ACB5BCA0}"/>
              </a:ext>
            </a:extLst>
          </p:cNvPr>
          <p:cNvSpPr/>
          <p:nvPr/>
        </p:nvSpPr>
        <p:spPr>
          <a:xfrm>
            <a:off x="9095013" y="4504840"/>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13" name="橢圓 12">
            <a:extLst>
              <a:ext uri="{FF2B5EF4-FFF2-40B4-BE49-F238E27FC236}">
                <a16:creationId xmlns:a16="http://schemas.microsoft.com/office/drawing/2014/main" id="{6AE5C973-ED1C-16D5-213F-6C07BAB0FACF}"/>
              </a:ext>
            </a:extLst>
          </p:cNvPr>
          <p:cNvSpPr/>
          <p:nvPr/>
        </p:nvSpPr>
        <p:spPr>
          <a:xfrm>
            <a:off x="6640285" y="4425139"/>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A</a:t>
            </a:r>
            <a:endParaRPr lang="zh-TW" altLang="en-US" dirty="0"/>
          </a:p>
        </p:txBody>
      </p:sp>
      <p:sp>
        <p:nvSpPr>
          <p:cNvPr id="14" name="矩形: 圓角 13">
            <a:extLst>
              <a:ext uri="{FF2B5EF4-FFF2-40B4-BE49-F238E27FC236}">
                <a16:creationId xmlns:a16="http://schemas.microsoft.com/office/drawing/2014/main" id="{CCAC2640-299F-8E7E-85A1-6C1C6FA058D2}"/>
              </a:ext>
            </a:extLst>
          </p:cNvPr>
          <p:cNvSpPr/>
          <p:nvPr/>
        </p:nvSpPr>
        <p:spPr>
          <a:xfrm>
            <a:off x="6961413" y="5987823"/>
            <a:ext cx="1790701"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B-C</a:t>
            </a:r>
            <a:r>
              <a:rPr lang="zh-TW" altLang="en-US" dirty="0"/>
              <a:t>；</a:t>
            </a:r>
            <a:r>
              <a:rPr lang="en-US" altLang="zh-TW" dirty="0"/>
              <a:t>5.6</a:t>
            </a:r>
            <a:r>
              <a:rPr lang="zh-TW" altLang="en-US" dirty="0"/>
              <a:t>公里；公車費</a:t>
            </a:r>
            <a:r>
              <a:rPr lang="en-US" altLang="zh-TW" dirty="0"/>
              <a:t>18</a:t>
            </a:r>
            <a:r>
              <a:rPr lang="zh-TW" altLang="en-US" dirty="0"/>
              <a:t>元</a:t>
            </a:r>
          </a:p>
        </p:txBody>
      </p:sp>
      <p:sp>
        <p:nvSpPr>
          <p:cNvPr id="15" name="橢圓 14">
            <a:extLst>
              <a:ext uri="{FF2B5EF4-FFF2-40B4-BE49-F238E27FC236}">
                <a16:creationId xmlns:a16="http://schemas.microsoft.com/office/drawing/2014/main" id="{922F76F8-9C38-5953-2EDC-8FB8D10A9721}"/>
              </a:ext>
            </a:extLst>
          </p:cNvPr>
          <p:cNvSpPr/>
          <p:nvPr/>
        </p:nvSpPr>
        <p:spPr>
          <a:xfrm>
            <a:off x="5519056" y="6071666"/>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6" name="矩形: 圓角 15">
            <a:extLst>
              <a:ext uri="{FF2B5EF4-FFF2-40B4-BE49-F238E27FC236}">
                <a16:creationId xmlns:a16="http://schemas.microsoft.com/office/drawing/2014/main" id="{65C8610F-CA2D-12C3-7395-0D8EA77F5F81}"/>
              </a:ext>
            </a:extLst>
          </p:cNvPr>
          <p:cNvSpPr/>
          <p:nvPr/>
        </p:nvSpPr>
        <p:spPr>
          <a:xfrm>
            <a:off x="4603975" y="4121174"/>
            <a:ext cx="1790701" cy="8809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A-B</a:t>
            </a:r>
            <a:r>
              <a:rPr lang="zh-TW" altLang="en-US" dirty="0"/>
              <a:t>；</a:t>
            </a:r>
            <a:r>
              <a:rPr lang="en-US" altLang="zh-TW" dirty="0"/>
              <a:t>2.1</a:t>
            </a:r>
            <a:r>
              <a:rPr lang="zh-TW" altLang="en-US" dirty="0"/>
              <a:t>公里；公車費</a:t>
            </a:r>
            <a:r>
              <a:rPr lang="en-US" altLang="zh-TW" dirty="0"/>
              <a:t>0</a:t>
            </a:r>
            <a:r>
              <a:rPr lang="zh-TW" altLang="en-US" dirty="0"/>
              <a:t>元</a:t>
            </a:r>
            <a:r>
              <a:rPr lang="en-US" altLang="zh-TW" dirty="0"/>
              <a:t>(</a:t>
            </a:r>
            <a:r>
              <a:rPr lang="zh-TW" altLang="en-US" dirty="0"/>
              <a:t>非早自習排課</a:t>
            </a:r>
            <a:r>
              <a:rPr lang="en-US" altLang="zh-TW" dirty="0"/>
              <a:t>)</a:t>
            </a:r>
            <a:endParaRPr lang="zh-TW" altLang="en-US" dirty="0"/>
          </a:p>
        </p:txBody>
      </p:sp>
      <p:sp>
        <p:nvSpPr>
          <p:cNvPr id="17" name="矩形: 圓角 16">
            <a:extLst>
              <a:ext uri="{FF2B5EF4-FFF2-40B4-BE49-F238E27FC236}">
                <a16:creationId xmlns:a16="http://schemas.microsoft.com/office/drawing/2014/main" id="{19815733-D175-4562-25D8-E1035860EEB3}"/>
              </a:ext>
            </a:extLst>
          </p:cNvPr>
          <p:cNvSpPr/>
          <p:nvPr/>
        </p:nvSpPr>
        <p:spPr>
          <a:xfrm>
            <a:off x="10457088" y="4357952"/>
            <a:ext cx="1719944" cy="72383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C-D</a:t>
            </a:r>
            <a:r>
              <a:rPr lang="zh-TW" altLang="en-US" dirty="0"/>
              <a:t>；</a:t>
            </a:r>
            <a:r>
              <a:rPr lang="en-US" altLang="zh-TW" dirty="0"/>
              <a:t>5.1</a:t>
            </a:r>
            <a:r>
              <a:rPr lang="zh-TW" altLang="en-US" dirty="0"/>
              <a:t>公里；公車費</a:t>
            </a:r>
            <a:r>
              <a:rPr lang="en-US" altLang="zh-TW" dirty="0"/>
              <a:t>18</a:t>
            </a:r>
            <a:r>
              <a:rPr lang="zh-TW" altLang="en-US" dirty="0"/>
              <a:t>元</a:t>
            </a:r>
          </a:p>
        </p:txBody>
      </p:sp>
      <p:sp>
        <p:nvSpPr>
          <p:cNvPr id="18" name="文字方塊 17">
            <a:extLst>
              <a:ext uri="{FF2B5EF4-FFF2-40B4-BE49-F238E27FC236}">
                <a16:creationId xmlns:a16="http://schemas.microsoft.com/office/drawing/2014/main" id="{20810EEE-535D-FCF6-A5E0-A7B567496160}"/>
              </a:ext>
            </a:extLst>
          </p:cNvPr>
          <p:cNvSpPr txBox="1"/>
          <p:nvPr/>
        </p:nvSpPr>
        <p:spPr>
          <a:xfrm>
            <a:off x="11057164" y="3382057"/>
            <a:ext cx="1243692" cy="461665"/>
          </a:xfrm>
          <a:prstGeom prst="rect">
            <a:avLst/>
          </a:prstGeom>
          <a:noFill/>
        </p:spPr>
        <p:txBody>
          <a:bodyPr wrap="square" rtlCol="0">
            <a:spAutoFit/>
          </a:bodyPr>
          <a:lstStyle/>
          <a:p>
            <a:r>
              <a:rPr lang="zh-TW" altLang="en-US" sz="1200" dirty="0">
                <a:ln w="0"/>
                <a:effectLst>
                  <a:outerShdw blurRad="38100" dist="19050" dir="2700000" algn="tl" rotWithShape="0">
                    <a:schemeClr val="dk1">
                      <a:alpha val="40000"/>
                    </a:schemeClr>
                  </a:outerShdw>
                </a:effectLst>
                <a:latin typeface="微軟正黑體" panose="020B0604030504040204" pitchFamily="34" charset="-120"/>
                <a:ea typeface="微軟正黑體" panose="020B0604030504040204" pitchFamily="34" charset="-120"/>
              </a:rPr>
              <a:t>桃園市桃園區中山國民小學</a:t>
            </a:r>
          </a:p>
        </p:txBody>
      </p:sp>
      <p:sp>
        <p:nvSpPr>
          <p:cNvPr id="20" name="投影片編號版面配置區 1">
            <a:extLst>
              <a:ext uri="{FF2B5EF4-FFF2-40B4-BE49-F238E27FC236}">
                <a16:creationId xmlns:a16="http://schemas.microsoft.com/office/drawing/2014/main" id="{0DDD8A10-0C10-AF90-8B22-277EFBED0E35}"/>
              </a:ext>
            </a:extLst>
          </p:cNvPr>
          <p:cNvSpPr txBox="1">
            <a:spLocks/>
          </p:cNvSpPr>
          <p:nvPr/>
        </p:nvSpPr>
        <p:spPr>
          <a:xfrm>
            <a:off x="9223801" y="6266941"/>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ln w="9525">
                  <a:solidFill>
                    <a:schemeClr val="bg1"/>
                  </a:solidFill>
                  <a:prstDash val="solid"/>
                </a:ln>
                <a:solidFill>
                  <a:schemeClr val="tx1"/>
                </a:solidFill>
                <a:effectLst>
                  <a:outerShdw blurRad="12700" dist="38100" dir="2700000" algn="tl" rotWithShape="0">
                    <a:schemeClr val="bg1">
                      <a:lumMod val="50000"/>
                    </a:schemeClr>
                  </a:outerShdw>
                </a:effectLst>
              </a:rPr>
              <a:pPr/>
              <a:t>19</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矩形: 圓角 1">
            <a:extLst>
              <a:ext uri="{FF2B5EF4-FFF2-40B4-BE49-F238E27FC236}">
                <a16:creationId xmlns:a16="http://schemas.microsoft.com/office/drawing/2014/main" id="{10F313FE-4E87-4F40-A621-6A27933665FF}"/>
              </a:ext>
            </a:extLst>
          </p:cNvPr>
          <p:cNvSpPr/>
          <p:nvPr/>
        </p:nvSpPr>
        <p:spPr>
          <a:xfrm>
            <a:off x="8915400" y="1581147"/>
            <a:ext cx="3251089"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7</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2934688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CC1861FA-71D3-4A09-364B-E366380956E4}"/>
              </a:ext>
            </a:extLst>
          </p:cNvPr>
          <p:cNvPicPr>
            <a:picLocks noChangeAspect="1"/>
          </p:cNvPicPr>
          <p:nvPr/>
        </p:nvPicPr>
        <p:blipFill>
          <a:blip r:embed="rId2"/>
          <a:stretch>
            <a:fillRect/>
          </a:stretch>
        </p:blipFill>
        <p:spPr>
          <a:xfrm>
            <a:off x="0" y="2209439"/>
            <a:ext cx="12192000" cy="463803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橢圓 5">
            <a:extLst>
              <a:ext uri="{FF2B5EF4-FFF2-40B4-BE49-F238E27FC236}">
                <a16:creationId xmlns:a16="http://schemas.microsoft.com/office/drawing/2014/main" id="{F38402FF-72CE-582B-58CE-2F873F8C6EB9}"/>
              </a:ext>
            </a:extLst>
          </p:cNvPr>
          <p:cNvSpPr/>
          <p:nvPr/>
        </p:nvSpPr>
        <p:spPr>
          <a:xfrm>
            <a:off x="10995931" y="3266776"/>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D</a:t>
            </a:r>
            <a:endParaRPr lang="zh-TW" altLang="en-US" dirty="0"/>
          </a:p>
        </p:txBody>
      </p:sp>
      <p:sp>
        <p:nvSpPr>
          <p:cNvPr id="7" name="橢圓 6">
            <a:extLst>
              <a:ext uri="{FF2B5EF4-FFF2-40B4-BE49-F238E27FC236}">
                <a16:creationId xmlns:a16="http://schemas.microsoft.com/office/drawing/2014/main" id="{6359CD57-106E-2363-D7B6-E83E8CC03761}"/>
              </a:ext>
            </a:extLst>
          </p:cNvPr>
          <p:cNvSpPr/>
          <p:nvPr/>
        </p:nvSpPr>
        <p:spPr>
          <a:xfrm>
            <a:off x="8409212" y="4793311"/>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8" name="橢圓 7">
            <a:extLst>
              <a:ext uri="{FF2B5EF4-FFF2-40B4-BE49-F238E27FC236}">
                <a16:creationId xmlns:a16="http://schemas.microsoft.com/office/drawing/2014/main" id="{BEF17646-7CEF-31C6-9FF5-AC2E75FC272C}"/>
              </a:ext>
            </a:extLst>
          </p:cNvPr>
          <p:cNvSpPr/>
          <p:nvPr/>
        </p:nvSpPr>
        <p:spPr>
          <a:xfrm>
            <a:off x="4095748" y="5987823"/>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1050" dirty="0"/>
              <a:t>住家</a:t>
            </a:r>
            <a:r>
              <a:rPr lang="en-US" altLang="zh-TW" dirty="0"/>
              <a:t>A</a:t>
            </a:r>
            <a:endParaRPr lang="zh-TW" altLang="en-US" dirty="0"/>
          </a:p>
        </p:txBody>
      </p:sp>
      <p:sp>
        <p:nvSpPr>
          <p:cNvPr id="9" name="矩形: 圓角 8">
            <a:extLst>
              <a:ext uri="{FF2B5EF4-FFF2-40B4-BE49-F238E27FC236}">
                <a16:creationId xmlns:a16="http://schemas.microsoft.com/office/drawing/2014/main" id="{56C57D46-2766-1C99-D2DA-054AE0BD9A8E}"/>
              </a:ext>
            </a:extLst>
          </p:cNvPr>
          <p:cNvSpPr/>
          <p:nvPr/>
        </p:nvSpPr>
        <p:spPr>
          <a:xfrm>
            <a:off x="8950776" y="3590180"/>
            <a:ext cx="1303567" cy="10123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B-C</a:t>
            </a:r>
            <a:r>
              <a:rPr lang="zh-TW" altLang="en-US" dirty="0"/>
              <a:t>；</a:t>
            </a:r>
            <a:r>
              <a:rPr lang="en-US" altLang="zh-TW" dirty="0"/>
              <a:t>0.9</a:t>
            </a:r>
            <a:r>
              <a:rPr lang="zh-TW" altLang="en-US" dirty="0"/>
              <a:t>公里；公車費</a:t>
            </a:r>
            <a:r>
              <a:rPr lang="en-US" altLang="zh-TW" dirty="0"/>
              <a:t>18</a:t>
            </a:r>
            <a:r>
              <a:rPr lang="zh-TW" altLang="en-US" dirty="0"/>
              <a:t>元</a:t>
            </a:r>
          </a:p>
        </p:txBody>
      </p:sp>
      <p:sp>
        <p:nvSpPr>
          <p:cNvPr id="10" name="橢圓 9">
            <a:extLst>
              <a:ext uri="{FF2B5EF4-FFF2-40B4-BE49-F238E27FC236}">
                <a16:creationId xmlns:a16="http://schemas.microsoft.com/office/drawing/2014/main" id="{029C4809-891A-CBC5-95B8-C9A09565353E}"/>
              </a:ext>
            </a:extLst>
          </p:cNvPr>
          <p:cNvSpPr/>
          <p:nvPr/>
        </p:nvSpPr>
        <p:spPr>
          <a:xfrm>
            <a:off x="8430985" y="3128142"/>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1" name="矩形: 圓角 10">
            <a:extLst>
              <a:ext uri="{FF2B5EF4-FFF2-40B4-BE49-F238E27FC236}">
                <a16:creationId xmlns:a16="http://schemas.microsoft.com/office/drawing/2014/main" id="{6F727B19-0470-0786-2697-51BB2435C198}"/>
              </a:ext>
            </a:extLst>
          </p:cNvPr>
          <p:cNvSpPr/>
          <p:nvPr/>
        </p:nvSpPr>
        <p:spPr>
          <a:xfrm>
            <a:off x="4984292" y="3843719"/>
            <a:ext cx="2266953" cy="1723641"/>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sz="1600" dirty="0"/>
              <a:t>A-B</a:t>
            </a:r>
            <a:r>
              <a:rPr lang="zh-TW" altLang="en-US" sz="1600" dirty="0"/>
              <a:t>；</a:t>
            </a:r>
            <a:r>
              <a:rPr lang="en-US" altLang="zh-TW" sz="1600" dirty="0"/>
              <a:t>2.8</a:t>
            </a:r>
            <a:r>
              <a:rPr lang="zh-TW" altLang="en-US" sz="1600" dirty="0"/>
              <a:t>公里</a:t>
            </a:r>
            <a:r>
              <a:rPr lang="en-US" altLang="zh-TW" sz="1600" dirty="0"/>
              <a:t>(</a:t>
            </a:r>
            <a:r>
              <a:rPr lang="zh-TW" altLang="en-US" sz="1600" dirty="0"/>
              <a:t>原</a:t>
            </a:r>
            <a:r>
              <a:rPr lang="en-US" altLang="zh-TW" sz="1600" dirty="0"/>
              <a:t>A-B</a:t>
            </a:r>
            <a:r>
              <a:rPr lang="zh-TW" altLang="en-US" sz="1600" dirty="0"/>
              <a:t>為</a:t>
            </a:r>
            <a:r>
              <a:rPr lang="en-US" altLang="zh-TW" sz="1600" dirty="0"/>
              <a:t>4.7</a:t>
            </a:r>
            <a:r>
              <a:rPr lang="zh-TW" altLang="en-US" sz="1600" dirty="0"/>
              <a:t>公里，但因</a:t>
            </a:r>
            <a:r>
              <a:rPr lang="en-US" altLang="zh-TW" sz="1600" dirty="0"/>
              <a:t>D-B</a:t>
            </a:r>
            <a:r>
              <a:rPr lang="zh-TW" altLang="en-US" sz="1600" dirty="0"/>
              <a:t>較近，故以</a:t>
            </a:r>
            <a:r>
              <a:rPr lang="en-US" altLang="zh-TW" sz="1600" dirty="0"/>
              <a:t>2.8</a:t>
            </a:r>
            <a:r>
              <a:rPr lang="zh-TW" altLang="en-US" sz="1600" dirty="0"/>
              <a:t>公里計</a:t>
            </a:r>
            <a:r>
              <a:rPr lang="en-US" altLang="zh-TW" sz="1600" dirty="0"/>
              <a:t>)</a:t>
            </a:r>
            <a:r>
              <a:rPr lang="zh-TW" altLang="en-US" sz="1600" dirty="0"/>
              <a:t>；公車費</a:t>
            </a:r>
            <a:r>
              <a:rPr lang="en-US" altLang="zh-TW" sz="1600" dirty="0"/>
              <a:t>18</a:t>
            </a:r>
            <a:r>
              <a:rPr lang="zh-TW" altLang="en-US" sz="1600" dirty="0"/>
              <a:t>元</a:t>
            </a:r>
            <a:r>
              <a:rPr lang="en-US" altLang="zh-TW" sz="1600" dirty="0"/>
              <a:t>(</a:t>
            </a:r>
            <a:r>
              <a:rPr lang="zh-TW" altLang="en-US" sz="1600" dirty="0"/>
              <a:t>早自習排課</a:t>
            </a:r>
            <a:r>
              <a:rPr lang="en-US" altLang="zh-TW" sz="1600" dirty="0"/>
              <a:t>)</a:t>
            </a:r>
            <a:endParaRPr lang="zh-TW" altLang="en-US" sz="1600" dirty="0"/>
          </a:p>
        </p:txBody>
      </p:sp>
      <p:sp>
        <p:nvSpPr>
          <p:cNvPr id="12" name="矩形: 圓角 11">
            <a:extLst>
              <a:ext uri="{FF2B5EF4-FFF2-40B4-BE49-F238E27FC236}">
                <a16:creationId xmlns:a16="http://schemas.microsoft.com/office/drawing/2014/main" id="{A045E67D-BDC7-8313-3866-E93BECC49188}"/>
              </a:ext>
            </a:extLst>
          </p:cNvPr>
          <p:cNvSpPr/>
          <p:nvPr/>
        </p:nvSpPr>
        <p:spPr>
          <a:xfrm>
            <a:off x="10440758" y="3888544"/>
            <a:ext cx="1303567" cy="10123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C-D</a:t>
            </a:r>
            <a:r>
              <a:rPr lang="zh-TW" altLang="en-US" dirty="0"/>
              <a:t>；</a:t>
            </a:r>
            <a:r>
              <a:rPr lang="en-US" altLang="zh-TW" dirty="0"/>
              <a:t>3.1</a:t>
            </a:r>
            <a:r>
              <a:rPr lang="zh-TW" altLang="en-US" dirty="0"/>
              <a:t>公里；公車費</a:t>
            </a:r>
            <a:r>
              <a:rPr lang="en-US" altLang="zh-TW" dirty="0"/>
              <a:t>18</a:t>
            </a:r>
            <a:r>
              <a:rPr lang="zh-TW" altLang="en-US" dirty="0"/>
              <a:t>元</a:t>
            </a:r>
          </a:p>
        </p:txBody>
      </p:sp>
      <p:sp>
        <p:nvSpPr>
          <p:cNvPr id="20" name="文字方塊 19">
            <a:extLst>
              <a:ext uri="{FF2B5EF4-FFF2-40B4-BE49-F238E27FC236}">
                <a16:creationId xmlns:a16="http://schemas.microsoft.com/office/drawing/2014/main" id="{73194002-D50E-5EC1-8BE2-DF37F895A751}"/>
              </a:ext>
            </a:extLst>
          </p:cNvPr>
          <p:cNvSpPr txBox="1"/>
          <p:nvPr/>
        </p:nvSpPr>
        <p:spPr>
          <a:xfrm>
            <a:off x="397326" y="48372"/>
            <a:ext cx="11440886" cy="1831271"/>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範例六：住家</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中壢區中華路二段</a:t>
            </a:r>
            <a:r>
              <a:rPr lang="en-US" altLang="zh-TW" b="1" dirty="0">
                <a:latin typeface="微軟正黑體" panose="020B0604030504040204" pitchFamily="34" charset="-120"/>
                <a:ea typeface="微軟正黑體" panose="020B0604030504040204" pitchFamily="34" charset="-120"/>
              </a:rPr>
              <a:t>400</a:t>
            </a:r>
            <a:r>
              <a:rPr lang="zh-TW" altLang="en-US" b="1" dirty="0">
                <a:latin typeface="微軟正黑體" panose="020B0604030504040204" pitchFamily="34" charset="-120"/>
                <a:ea typeface="微軟正黑體" panose="020B0604030504040204" pitchFamily="34" charset="-120"/>
              </a:rPr>
              <a:t>號</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早自習排課</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，至龍山國小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上課，再至永豐國中</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上課，上</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                </a:t>
            </a:r>
            <a:r>
              <a:rPr lang="zh-TW" altLang="en-US" b="1" dirty="0">
                <a:latin typeface="微軟正黑體" panose="020B0604030504040204" pitchFamily="34" charset="-120"/>
                <a:ea typeface="微軟正黑體" panose="020B0604030504040204" pitchFamily="34" charset="-120"/>
              </a:rPr>
              <a:t>完課返回中山國小</a:t>
            </a:r>
            <a:r>
              <a:rPr lang="en-US" altLang="zh-TW" b="1" dirty="0">
                <a:latin typeface="微軟正黑體" panose="020B0604030504040204" pitchFamily="34" charset="-120"/>
                <a:ea typeface="微軟正黑體" panose="020B0604030504040204" pitchFamily="34" charset="-120"/>
              </a:rPr>
              <a:t>(D)</a:t>
            </a: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18+18+18=54</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因早上從住家出發，故順路串聯有兩種可能，即</a:t>
            </a:r>
            <a:r>
              <a:rPr lang="en-US" altLang="zh-TW" dirty="0">
                <a:latin typeface="微軟正黑體" panose="020B0604030504040204" pitchFamily="34" charset="-120"/>
                <a:ea typeface="微軟正黑體" panose="020B0604030504040204" pitchFamily="34" charset="-120"/>
              </a:rPr>
              <a:t>A-C-B(</a:t>
            </a:r>
            <a:r>
              <a:rPr lang="zh-TW" altLang="en-US" dirty="0">
                <a:latin typeface="微軟正黑體" panose="020B0604030504040204" pitchFamily="34" charset="-120"/>
                <a:ea typeface="微軟正黑體" panose="020B0604030504040204" pitchFamily="34" charset="-120"/>
              </a:rPr>
              <a:t>以住家計算為</a:t>
            </a:r>
            <a:r>
              <a:rPr lang="en-US" altLang="zh-TW" dirty="0">
                <a:latin typeface="微軟正黑體" panose="020B0604030504040204" pitchFamily="34" charset="-120"/>
                <a:ea typeface="微軟正黑體" panose="020B0604030504040204" pitchFamily="34" charset="-120"/>
              </a:rPr>
              <a:t>5.3</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或</a:t>
            </a:r>
            <a:r>
              <a:rPr lang="en-US" altLang="zh-TW" dirty="0">
                <a:latin typeface="微軟正黑體" panose="020B0604030504040204" pitchFamily="34" charset="-120"/>
                <a:ea typeface="微軟正黑體" panose="020B0604030504040204" pitchFamily="34" charset="-120"/>
              </a:rPr>
              <a:t>C-B-D(</a:t>
            </a:r>
            <a:r>
              <a:rPr lang="zh-TW" altLang="en-US" dirty="0">
                <a:latin typeface="微軟正黑體" panose="020B0604030504040204" pitchFamily="34" charset="-120"/>
                <a:ea typeface="微軟正黑體" panose="020B0604030504040204" pitchFamily="34" charset="-120"/>
              </a:rPr>
              <a:t>以原校</a:t>
            </a:r>
            <a:br>
              <a:rPr lang="en-US" altLang="zh-TW" dirty="0">
                <a:latin typeface="微軟正黑體" panose="020B0604030504040204" pitchFamily="34" charset="-120"/>
                <a:ea typeface="微軟正黑體" panose="020B0604030504040204" pitchFamily="34" charset="-120"/>
              </a:rPr>
            </a:b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計算為</a:t>
            </a:r>
            <a:r>
              <a:rPr lang="en-US" altLang="zh-TW" dirty="0">
                <a:latin typeface="微軟正黑體" panose="020B0604030504040204" pitchFamily="34" charset="-120"/>
                <a:ea typeface="微軟正黑體" panose="020B0604030504040204" pitchFamily="34" charset="-120"/>
              </a:rPr>
              <a:t>3.7</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，取最短距離者為</a:t>
            </a:r>
            <a:r>
              <a:rPr lang="en-US" altLang="zh-TW" dirty="0">
                <a:latin typeface="微軟正黑體" panose="020B0604030504040204" pitchFamily="34" charset="-120"/>
                <a:ea typeface="微軟正黑體" panose="020B0604030504040204" pitchFamily="34" charset="-120"/>
              </a:rPr>
              <a:t>C-B-D</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3.7</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3.7</a:t>
            </a:r>
            <a:r>
              <a:rPr lang="zh-TW" altLang="en-US" dirty="0">
                <a:latin typeface="微軟正黑體" panose="020B0604030504040204" pitchFamily="34" charset="-120"/>
                <a:ea typeface="微軟正黑體" panose="020B0604030504040204" pitchFamily="34" charset="-120"/>
              </a:rPr>
              <a:t>公里，雜費為</a:t>
            </a:r>
            <a:r>
              <a:rPr lang="en-US" altLang="zh-TW" dirty="0">
                <a:latin typeface="微軟正黑體" panose="020B0604030504040204" pitchFamily="34" charset="-120"/>
                <a:ea typeface="微軟正黑體" panose="020B0604030504040204" pitchFamily="34" charset="-120"/>
              </a:rPr>
              <a:t>0</a:t>
            </a:r>
            <a:r>
              <a:rPr lang="zh-TW" altLang="en-US" dirty="0">
                <a:latin typeface="微軟正黑體" panose="020B0604030504040204" pitchFamily="34" charset="-120"/>
                <a:ea typeface="微軟正黑體" panose="020B0604030504040204" pitchFamily="34" charset="-120"/>
              </a:rPr>
              <a:t>元。</a:t>
            </a:r>
          </a:p>
        </p:txBody>
      </p:sp>
      <p:sp>
        <p:nvSpPr>
          <p:cNvPr id="23" name="投影片編號版面配置區 1">
            <a:extLst>
              <a:ext uri="{FF2B5EF4-FFF2-40B4-BE49-F238E27FC236}">
                <a16:creationId xmlns:a16="http://schemas.microsoft.com/office/drawing/2014/main" id="{2CB1D1A4-3B29-19BC-B4C1-797FF8FE83FE}"/>
              </a:ext>
            </a:extLst>
          </p:cNvPr>
          <p:cNvSpPr txBox="1">
            <a:spLocks/>
          </p:cNvSpPr>
          <p:nvPr/>
        </p:nvSpPr>
        <p:spPr>
          <a:xfrm>
            <a:off x="8969827" y="6275917"/>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ln w="9525">
                  <a:solidFill>
                    <a:schemeClr val="bg1"/>
                  </a:solidFill>
                  <a:prstDash val="solid"/>
                </a:ln>
                <a:solidFill>
                  <a:schemeClr val="tx1"/>
                </a:solidFill>
                <a:effectLst>
                  <a:outerShdw blurRad="12700" dist="38100" dir="2700000" algn="tl" rotWithShape="0">
                    <a:schemeClr val="bg1">
                      <a:lumMod val="50000"/>
                    </a:schemeClr>
                  </a:outerShdw>
                </a:effectLst>
              </a:rPr>
              <a:pPr/>
              <a:t>20</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矩形: 圓角 1">
            <a:extLst>
              <a:ext uri="{FF2B5EF4-FFF2-40B4-BE49-F238E27FC236}">
                <a16:creationId xmlns:a16="http://schemas.microsoft.com/office/drawing/2014/main" id="{096EBA12-0E42-ACFB-3AEE-5F906F139F9D}"/>
              </a:ext>
            </a:extLst>
          </p:cNvPr>
          <p:cNvSpPr/>
          <p:nvPr/>
        </p:nvSpPr>
        <p:spPr>
          <a:xfrm>
            <a:off x="8950776" y="1629756"/>
            <a:ext cx="3241224"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8</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9640059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32E29CF7-656A-D9EF-DAD5-FC9D8D1BB482}"/>
              </a:ext>
            </a:extLst>
          </p:cNvPr>
          <p:cNvPicPr>
            <a:picLocks noChangeAspect="1"/>
          </p:cNvPicPr>
          <p:nvPr/>
        </p:nvPicPr>
        <p:blipFill>
          <a:blip r:embed="rId2"/>
          <a:stretch>
            <a:fillRect/>
          </a:stretch>
        </p:blipFill>
        <p:spPr>
          <a:xfrm>
            <a:off x="0" y="2340428"/>
            <a:ext cx="12192000" cy="45175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橢圓 5">
            <a:extLst>
              <a:ext uri="{FF2B5EF4-FFF2-40B4-BE49-F238E27FC236}">
                <a16:creationId xmlns:a16="http://schemas.microsoft.com/office/drawing/2014/main" id="{81384922-3C36-3F65-53C7-564734785863}"/>
              </a:ext>
            </a:extLst>
          </p:cNvPr>
          <p:cNvSpPr/>
          <p:nvPr/>
        </p:nvSpPr>
        <p:spPr>
          <a:xfrm>
            <a:off x="10995931" y="3266776"/>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D</a:t>
            </a:r>
            <a:endParaRPr lang="zh-TW" altLang="en-US" dirty="0"/>
          </a:p>
        </p:txBody>
      </p:sp>
      <p:sp>
        <p:nvSpPr>
          <p:cNvPr id="7" name="橢圓 6">
            <a:extLst>
              <a:ext uri="{FF2B5EF4-FFF2-40B4-BE49-F238E27FC236}">
                <a16:creationId xmlns:a16="http://schemas.microsoft.com/office/drawing/2014/main" id="{073957CB-96FF-5A53-B49B-032DCA0D0320}"/>
              </a:ext>
            </a:extLst>
          </p:cNvPr>
          <p:cNvSpPr/>
          <p:nvPr/>
        </p:nvSpPr>
        <p:spPr>
          <a:xfrm>
            <a:off x="8873896" y="3888544"/>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8" name="橢圓 7">
            <a:extLst>
              <a:ext uri="{FF2B5EF4-FFF2-40B4-BE49-F238E27FC236}">
                <a16:creationId xmlns:a16="http://schemas.microsoft.com/office/drawing/2014/main" id="{D911D2CD-552F-852C-13AC-CA37211B77CB}"/>
              </a:ext>
            </a:extLst>
          </p:cNvPr>
          <p:cNvSpPr/>
          <p:nvPr/>
        </p:nvSpPr>
        <p:spPr>
          <a:xfrm>
            <a:off x="4487634" y="5541509"/>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1050" dirty="0"/>
              <a:t>住家</a:t>
            </a:r>
            <a:r>
              <a:rPr lang="en-US" altLang="zh-TW" dirty="0"/>
              <a:t>A</a:t>
            </a:r>
            <a:endParaRPr lang="zh-TW" altLang="en-US" dirty="0"/>
          </a:p>
        </p:txBody>
      </p:sp>
      <p:sp>
        <p:nvSpPr>
          <p:cNvPr id="9" name="矩形: 圓角 8">
            <a:extLst>
              <a:ext uri="{FF2B5EF4-FFF2-40B4-BE49-F238E27FC236}">
                <a16:creationId xmlns:a16="http://schemas.microsoft.com/office/drawing/2014/main" id="{80C5B482-1268-578B-718C-0BB637B3D107}"/>
              </a:ext>
            </a:extLst>
          </p:cNvPr>
          <p:cNvSpPr/>
          <p:nvPr/>
        </p:nvSpPr>
        <p:spPr>
          <a:xfrm>
            <a:off x="7775119" y="2425358"/>
            <a:ext cx="1303567" cy="10123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B-C</a:t>
            </a:r>
            <a:r>
              <a:rPr lang="zh-TW" altLang="en-US" dirty="0"/>
              <a:t>；</a:t>
            </a:r>
            <a:r>
              <a:rPr lang="en-US" altLang="zh-TW" dirty="0"/>
              <a:t>2.8</a:t>
            </a:r>
            <a:r>
              <a:rPr lang="zh-TW" altLang="en-US" dirty="0"/>
              <a:t>公里；公車費</a:t>
            </a:r>
            <a:r>
              <a:rPr lang="en-US" altLang="zh-TW" dirty="0"/>
              <a:t>18</a:t>
            </a:r>
            <a:r>
              <a:rPr lang="zh-TW" altLang="en-US" dirty="0"/>
              <a:t>元</a:t>
            </a:r>
          </a:p>
        </p:txBody>
      </p:sp>
      <p:sp>
        <p:nvSpPr>
          <p:cNvPr id="10" name="橢圓 9">
            <a:extLst>
              <a:ext uri="{FF2B5EF4-FFF2-40B4-BE49-F238E27FC236}">
                <a16:creationId xmlns:a16="http://schemas.microsoft.com/office/drawing/2014/main" id="{99BF3062-D4C8-F501-37F2-C581DF738C12}"/>
              </a:ext>
            </a:extLst>
          </p:cNvPr>
          <p:cNvSpPr/>
          <p:nvPr/>
        </p:nvSpPr>
        <p:spPr>
          <a:xfrm>
            <a:off x="7279140" y="3522590"/>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1" name="矩形: 圓角 10">
            <a:extLst>
              <a:ext uri="{FF2B5EF4-FFF2-40B4-BE49-F238E27FC236}">
                <a16:creationId xmlns:a16="http://schemas.microsoft.com/office/drawing/2014/main" id="{A9089976-F44D-16FF-5EBF-EDFF795BFFEE}"/>
              </a:ext>
            </a:extLst>
          </p:cNvPr>
          <p:cNvSpPr/>
          <p:nvPr/>
        </p:nvSpPr>
        <p:spPr>
          <a:xfrm>
            <a:off x="4447151" y="3429000"/>
            <a:ext cx="1790701" cy="8809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A-B</a:t>
            </a:r>
            <a:r>
              <a:rPr lang="zh-TW" altLang="en-US" dirty="0"/>
              <a:t>；</a:t>
            </a:r>
            <a:r>
              <a:rPr lang="en-US" altLang="zh-TW" dirty="0"/>
              <a:t>4.7</a:t>
            </a:r>
            <a:r>
              <a:rPr lang="zh-TW" altLang="en-US" dirty="0"/>
              <a:t>公里；公車費</a:t>
            </a:r>
            <a:r>
              <a:rPr lang="en-US" altLang="zh-TW" dirty="0"/>
              <a:t>0</a:t>
            </a:r>
            <a:r>
              <a:rPr lang="zh-TW" altLang="en-US" dirty="0"/>
              <a:t>元</a:t>
            </a:r>
            <a:r>
              <a:rPr lang="en-US" altLang="zh-TW" dirty="0"/>
              <a:t>(</a:t>
            </a:r>
            <a:r>
              <a:rPr lang="zh-TW" altLang="en-US" dirty="0"/>
              <a:t>非早自習排課</a:t>
            </a:r>
            <a:r>
              <a:rPr lang="en-US" altLang="zh-TW" dirty="0"/>
              <a:t>)</a:t>
            </a:r>
            <a:endParaRPr lang="zh-TW" altLang="en-US" dirty="0"/>
          </a:p>
        </p:txBody>
      </p:sp>
      <p:sp>
        <p:nvSpPr>
          <p:cNvPr id="12" name="矩形: 圓角 11">
            <a:extLst>
              <a:ext uri="{FF2B5EF4-FFF2-40B4-BE49-F238E27FC236}">
                <a16:creationId xmlns:a16="http://schemas.microsoft.com/office/drawing/2014/main" id="{B520D4F2-9C39-0EE9-8122-B261166CA240}"/>
              </a:ext>
            </a:extLst>
          </p:cNvPr>
          <p:cNvSpPr/>
          <p:nvPr/>
        </p:nvSpPr>
        <p:spPr>
          <a:xfrm>
            <a:off x="9907358" y="3959335"/>
            <a:ext cx="1303567" cy="101230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C-D</a:t>
            </a:r>
            <a:r>
              <a:rPr lang="zh-TW" altLang="en-US" dirty="0"/>
              <a:t>；</a:t>
            </a:r>
            <a:r>
              <a:rPr lang="en-US" altLang="zh-TW" dirty="0"/>
              <a:t>3.3</a:t>
            </a:r>
            <a:r>
              <a:rPr lang="zh-TW" altLang="en-US" dirty="0"/>
              <a:t>公里；公車費</a:t>
            </a:r>
            <a:r>
              <a:rPr lang="en-US" altLang="zh-TW" dirty="0"/>
              <a:t>18</a:t>
            </a:r>
            <a:r>
              <a:rPr lang="zh-TW" altLang="en-US" dirty="0"/>
              <a:t>元</a:t>
            </a:r>
          </a:p>
        </p:txBody>
      </p:sp>
      <p:sp>
        <p:nvSpPr>
          <p:cNvPr id="13" name="橢圓 12">
            <a:extLst>
              <a:ext uri="{FF2B5EF4-FFF2-40B4-BE49-F238E27FC236}">
                <a16:creationId xmlns:a16="http://schemas.microsoft.com/office/drawing/2014/main" id="{F656C397-F1BA-C566-C1F7-E618CFF10519}"/>
              </a:ext>
            </a:extLst>
          </p:cNvPr>
          <p:cNvSpPr/>
          <p:nvPr/>
        </p:nvSpPr>
        <p:spPr>
          <a:xfrm>
            <a:off x="6539591" y="4793309"/>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E</a:t>
            </a:r>
            <a:endParaRPr lang="zh-TW" altLang="en-US" dirty="0"/>
          </a:p>
        </p:txBody>
      </p:sp>
      <p:sp>
        <p:nvSpPr>
          <p:cNvPr id="14" name="矩形: 圓角 13">
            <a:extLst>
              <a:ext uri="{FF2B5EF4-FFF2-40B4-BE49-F238E27FC236}">
                <a16:creationId xmlns:a16="http://schemas.microsoft.com/office/drawing/2014/main" id="{361E3C0C-9D3E-B1A0-8058-A14ECBA3CA6D}"/>
              </a:ext>
            </a:extLst>
          </p:cNvPr>
          <p:cNvSpPr/>
          <p:nvPr/>
        </p:nvSpPr>
        <p:spPr>
          <a:xfrm>
            <a:off x="8120059" y="5237544"/>
            <a:ext cx="1790701" cy="8809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D-E</a:t>
            </a:r>
            <a:r>
              <a:rPr lang="zh-TW" altLang="en-US" dirty="0"/>
              <a:t>；</a:t>
            </a:r>
            <a:r>
              <a:rPr lang="en-US" altLang="zh-TW" dirty="0"/>
              <a:t>6.5</a:t>
            </a:r>
            <a:r>
              <a:rPr lang="zh-TW" altLang="en-US" dirty="0"/>
              <a:t>公里；公車費</a:t>
            </a:r>
            <a:r>
              <a:rPr lang="en-US" altLang="zh-TW" dirty="0"/>
              <a:t>18</a:t>
            </a:r>
            <a:r>
              <a:rPr lang="zh-TW" altLang="en-US" dirty="0"/>
              <a:t>元</a:t>
            </a:r>
          </a:p>
        </p:txBody>
      </p:sp>
      <p:sp>
        <p:nvSpPr>
          <p:cNvPr id="15" name="矩形: 圓角 14">
            <a:extLst>
              <a:ext uri="{FF2B5EF4-FFF2-40B4-BE49-F238E27FC236}">
                <a16:creationId xmlns:a16="http://schemas.microsoft.com/office/drawing/2014/main" id="{024EBC35-4428-4F0F-3870-D919E9F0F694}"/>
              </a:ext>
            </a:extLst>
          </p:cNvPr>
          <p:cNvSpPr/>
          <p:nvPr/>
        </p:nvSpPr>
        <p:spPr>
          <a:xfrm>
            <a:off x="5362567" y="5516638"/>
            <a:ext cx="2412552" cy="880908"/>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E-A</a:t>
            </a:r>
            <a:r>
              <a:rPr lang="zh-TW" altLang="en-US" dirty="0"/>
              <a:t>；</a:t>
            </a:r>
            <a:r>
              <a:rPr lang="en-US" altLang="zh-TW" dirty="0"/>
              <a:t>3.3</a:t>
            </a:r>
            <a:r>
              <a:rPr lang="zh-TW" altLang="en-US" dirty="0"/>
              <a:t>公里；公車費</a:t>
            </a:r>
            <a:r>
              <a:rPr lang="en-US" altLang="zh-TW" dirty="0"/>
              <a:t>0</a:t>
            </a:r>
            <a:r>
              <a:rPr lang="zh-TW" altLang="en-US" dirty="0"/>
              <a:t>元</a:t>
            </a:r>
            <a:r>
              <a:rPr lang="en-US" altLang="zh-TW" dirty="0"/>
              <a:t>(</a:t>
            </a:r>
            <a:r>
              <a:rPr lang="zh-TW" altLang="en-US" dirty="0"/>
              <a:t>未達原校下班時間即離校返家</a:t>
            </a:r>
            <a:r>
              <a:rPr lang="en-US" altLang="zh-TW" dirty="0"/>
              <a:t>)</a:t>
            </a:r>
            <a:endParaRPr lang="zh-TW" altLang="en-US" dirty="0"/>
          </a:p>
        </p:txBody>
      </p:sp>
      <p:sp>
        <p:nvSpPr>
          <p:cNvPr id="16" name="文字方塊 15">
            <a:extLst>
              <a:ext uri="{FF2B5EF4-FFF2-40B4-BE49-F238E27FC236}">
                <a16:creationId xmlns:a16="http://schemas.microsoft.com/office/drawing/2014/main" id="{4807F932-512D-77F4-C2D3-7D2DB26019A4}"/>
              </a:ext>
            </a:extLst>
          </p:cNvPr>
          <p:cNvSpPr txBox="1"/>
          <p:nvPr/>
        </p:nvSpPr>
        <p:spPr>
          <a:xfrm>
            <a:off x="397326" y="48372"/>
            <a:ext cx="11440886" cy="1831271"/>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範例七：住家</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中壢區中華路二段</a:t>
            </a:r>
            <a:r>
              <a:rPr lang="en-US" altLang="zh-TW" b="1" dirty="0">
                <a:latin typeface="微軟正黑體" panose="020B0604030504040204" pitchFamily="34" charset="-120"/>
                <a:ea typeface="微軟正黑體" panose="020B0604030504040204" pitchFamily="34" charset="-120"/>
              </a:rPr>
              <a:t>400</a:t>
            </a:r>
            <a:r>
              <a:rPr lang="zh-TW" altLang="en-US" b="1" dirty="0">
                <a:latin typeface="微軟正黑體" panose="020B0604030504040204" pitchFamily="34" charset="-120"/>
                <a:ea typeface="微軟正黑體" panose="020B0604030504040204" pitchFamily="34" charset="-120"/>
              </a:rPr>
              <a:t>號</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非早自習排課</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，至龍山國小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上課，再至中山國小</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備課後，</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                </a:t>
            </a:r>
            <a:r>
              <a:rPr lang="zh-TW" altLang="en-US" b="1" dirty="0">
                <a:latin typeface="微軟正黑體" panose="020B0604030504040204" pitchFamily="34" charset="-120"/>
                <a:ea typeface="微軟正黑體" panose="020B0604030504040204" pitchFamily="34" charset="-120"/>
              </a:rPr>
              <a:t>至東門國小</a:t>
            </a:r>
            <a:r>
              <a:rPr lang="en-US" altLang="zh-TW" b="1" dirty="0">
                <a:latin typeface="微軟正黑體" panose="020B0604030504040204" pitchFamily="34" charset="-120"/>
                <a:ea typeface="微軟正黑體" panose="020B0604030504040204" pitchFamily="34" charset="-120"/>
              </a:rPr>
              <a:t>(D)</a:t>
            </a:r>
            <a:r>
              <a:rPr lang="zh-TW" altLang="en-US" b="1" dirty="0">
                <a:latin typeface="微軟正黑體" panose="020B0604030504040204" pitchFamily="34" charset="-120"/>
                <a:ea typeface="微軟正黑體" panose="020B0604030504040204" pitchFamily="34" charset="-120"/>
              </a:rPr>
              <a:t>上課，再至內壢國小</a:t>
            </a:r>
            <a:r>
              <a:rPr lang="en-US" altLang="zh-TW" b="1" dirty="0">
                <a:latin typeface="微軟正黑體" panose="020B0604030504040204" pitchFamily="34" charset="-120"/>
                <a:ea typeface="微軟正黑體" panose="020B0604030504040204" pitchFamily="34" charset="-120"/>
              </a:rPr>
              <a:t>(E)</a:t>
            </a:r>
            <a:r>
              <a:rPr lang="zh-TW" altLang="en-US" b="1" dirty="0">
                <a:latin typeface="微軟正黑體" panose="020B0604030504040204" pitchFamily="34" charset="-120"/>
                <a:ea typeface="微軟正黑體" panose="020B0604030504040204" pitchFamily="34" charset="-120"/>
              </a:rPr>
              <a:t>上課，上完課後</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尚未達原校下班時間</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即離校返家</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a:t>
            </a:r>
            <a:endParaRPr lang="en-US" altLang="zh-TW" b="1" dirty="0">
              <a:latin typeface="微軟正黑體" panose="020B0604030504040204" pitchFamily="34" charset="-120"/>
              <a:ea typeface="微軟正黑體" panose="020B0604030504040204" pitchFamily="34" charset="-120"/>
            </a:endParaRP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18+18+18=54</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因早上從住家出發，故順路串聯有兩種可能，即</a:t>
            </a:r>
            <a:r>
              <a:rPr lang="en-US" altLang="zh-TW" dirty="0">
                <a:latin typeface="微軟正黑體" panose="020B0604030504040204" pitchFamily="34" charset="-120"/>
                <a:ea typeface="微軟正黑體" panose="020B0604030504040204" pitchFamily="34" charset="-120"/>
              </a:rPr>
              <a:t>A-E-B-D(</a:t>
            </a:r>
            <a:r>
              <a:rPr lang="zh-TW" altLang="en-US" dirty="0">
                <a:latin typeface="微軟正黑體" panose="020B0604030504040204" pitchFamily="34" charset="-120"/>
                <a:ea typeface="微軟正黑體" panose="020B0604030504040204" pitchFamily="34" charset="-120"/>
              </a:rPr>
              <a:t>以住家計算為</a:t>
            </a:r>
            <a:r>
              <a:rPr lang="en-US" altLang="zh-TW" dirty="0">
                <a:latin typeface="微軟正黑體" panose="020B0604030504040204" pitchFamily="34" charset="-120"/>
                <a:ea typeface="微軟正黑體" panose="020B0604030504040204" pitchFamily="34" charset="-120"/>
              </a:rPr>
              <a:t>10.2</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或</a:t>
            </a:r>
            <a:r>
              <a:rPr lang="en-US" altLang="zh-TW" dirty="0">
                <a:latin typeface="微軟正黑體" panose="020B0604030504040204" pitchFamily="34" charset="-120"/>
                <a:ea typeface="微軟正黑體" panose="020B0604030504040204" pitchFamily="34" charset="-120"/>
              </a:rPr>
              <a:t>E-B-C-D(</a:t>
            </a:r>
            <a:r>
              <a:rPr lang="zh-TW" altLang="en-US" dirty="0">
                <a:latin typeface="微軟正黑體" panose="020B0604030504040204" pitchFamily="34" charset="-120"/>
                <a:ea typeface="微軟正黑體" panose="020B0604030504040204" pitchFamily="34" charset="-120"/>
              </a:rPr>
              <a:t>以</a:t>
            </a:r>
            <a:br>
              <a:rPr lang="en-US" altLang="zh-TW" dirty="0">
                <a:latin typeface="微軟正黑體" panose="020B0604030504040204" pitchFamily="34" charset="-120"/>
                <a:ea typeface="微軟正黑體" panose="020B0604030504040204" pitchFamily="34" charset="-120"/>
              </a:rPr>
            </a:b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原校計算為</a:t>
            </a:r>
            <a:r>
              <a:rPr lang="en-US" altLang="zh-TW" dirty="0">
                <a:latin typeface="微軟正黑體" panose="020B0604030504040204" pitchFamily="34" charset="-120"/>
                <a:ea typeface="微軟正黑體" panose="020B0604030504040204" pitchFamily="34" charset="-120"/>
              </a:rPr>
              <a:t>7.7</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，取最短距離者為</a:t>
            </a:r>
            <a:r>
              <a:rPr lang="en-US" altLang="zh-TW" dirty="0">
                <a:latin typeface="微軟正黑體" panose="020B0604030504040204" pitchFamily="34" charset="-120"/>
                <a:ea typeface="微軟正黑體" panose="020B0604030504040204" pitchFamily="34" charset="-120"/>
              </a:rPr>
              <a:t>E-B-C-D</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7.7</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7.7</a:t>
            </a:r>
            <a:r>
              <a:rPr lang="zh-TW" altLang="en-US" dirty="0">
                <a:latin typeface="微軟正黑體" panose="020B0604030504040204" pitchFamily="34" charset="-120"/>
                <a:ea typeface="微軟正黑體" panose="020B0604030504040204" pitchFamily="34" charset="-120"/>
              </a:rPr>
              <a:t>公里，雜費半日為</a:t>
            </a:r>
            <a:r>
              <a:rPr lang="en-US" altLang="zh-TW" dirty="0">
                <a:latin typeface="微軟正黑體" panose="020B0604030504040204" pitchFamily="34" charset="-120"/>
                <a:ea typeface="微軟正黑體" panose="020B0604030504040204" pitchFamily="34" charset="-120"/>
              </a:rPr>
              <a:t>50</a:t>
            </a:r>
            <a:r>
              <a:rPr lang="zh-TW" altLang="en-US" dirty="0">
                <a:latin typeface="微軟正黑體" panose="020B0604030504040204" pitchFamily="34" charset="-120"/>
                <a:ea typeface="微軟正黑體" panose="020B0604030504040204" pitchFamily="34" charset="-120"/>
              </a:rPr>
              <a:t>元，全日為</a:t>
            </a:r>
            <a:r>
              <a:rPr lang="en-US" altLang="zh-TW" dirty="0">
                <a:latin typeface="微軟正黑體" panose="020B0604030504040204" pitchFamily="34" charset="-120"/>
                <a:ea typeface="微軟正黑體" panose="020B0604030504040204" pitchFamily="34" charset="-120"/>
              </a:rPr>
              <a:t>100</a:t>
            </a:r>
            <a:r>
              <a:rPr lang="zh-TW" altLang="en-US" dirty="0">
                <a:latin typeface="微軟正黑體" panose="020B0604030504040204" pitchFamily="34" charset="-120"/>
                <a:ea typeface="微軟正黑體" panose="020B0604030504040204" pitchFamily="34" charset="-120"/>
              </a:rPr>
              <a:t>元。 。</a:t>
            </a:r>
          </a:p>
        </p:txBody>
      </p:sp>
      <p:sp>
        <p:nvSpPr>
          <p:cNvPr id="18" name="投影片編號版面配置區 1">
            <a:extLst>
              <a:ext uri="{FF2B5EF4-FFF2-40B4-BE49-F238E27FC236}">
                <a16:creationId xmlns:a16="http://schemas.microsoft.com/office/drawing/2014/main" id="{32F338A9-AB26-74CA-3509-D1EA474D420B}"/>
              </a:ext>
            </a:extLst>
          </p:cNvPr>
          <p:cNvSpPr txBox="1">
            <a:spLocks/>
          </p:cNvSpPr>
          <p:nvPr/>
        </p:nvSpPr>
        <p:spPr>
          <a:xfrm>
            <a:off x="9223801" y="6266941"/>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ln w="9525">
                  <a:solidFill>
                    <a:schemeClr val="bg1"/>
                  </a:solidFill>
                  <a:prstDash val="solid"/>
                </a:ln>
                <a:solidFill>
                  <a:schemeClr val="tx1"/>
                </a:solidFill>
                <a:effectLst>
                  <a:outerShdw blurRad="12700" dist="38100" dir="2700000" algn="tl" rotWithShape="0">
                    <a:schemeClr val="bg1">
                      <a:lumMod val="50000"/>
                    </a:schemeClr>
                  </a:outerShdw>
                </a:effectLst>
              </a:rPr>
              <a:pPr/>
              <a:t>21</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矩形: 圓角 1">
            <a:extLst>
              <a:ext uri="{FF2B5EF4-FFF2-40B4-BE49-F238E27FC236}">
                <a16:creationId xmlns:a16="http://schemas.microsoft.com/office/drawing/2014/main" id="{AD76D122-E4B4-4060-7DDA-6CE057E94D4A}"/>
              </a:ext>
            </a:extLst>
          </p:cNvPr>
          <p:cNvSpPr/>
          <p:nvPr/>
        </p:nvSpPr>
        <p:spPr>
          <a:xfrm>
            <a:off x="8610601" y="1600529"/>
            <a:ext cx="3581400"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11</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18519086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圖片 4">
            <a:extLst>
              <a:ext uri="{FF2B5EF4-FFF2-40B4-BE49-F238E27FC236}">
                <a16:creationId xmlns:a16="http://schemas.microsoft.com/office/drawing/2014/main" id="{635B2D32-5392-5A14-B774-50AB5ADFBA31}"/>
              </a:ext>
            </a:extLst>
          </p:cNvPr>
          <p:cNvPicPr>
            <a:picLocks noChangeAspect="1"/>
          </p:cNvPicPr>
          <p:nvPr/>
        </p:nvPicPr>
        <p:blipFill>
          <a:blip r:embed="rId2"/>
          <a:stretch>
            <a:fillRect/>
          </a:stretch>
        </p:blipFill>
        <p:spPr>
          <a:xfrm>
            <a:off x="0" y="1905000"/>
            <a:ext cx="12192000" cy="49616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橢圓 5">
            <a:extLst>
              <a:ext uri="{FF2B5EF4-FFF2-40B4-BE49-F238E27FC236}">
                <a16:creationId xmlns:a16="http://schemas.microsoft.com/office/drawing/2014/main" id="{61224519-066B-91DD-AF51-65287736353A}"/>
              </a:ext>
            </a:extLst>
          </p:cNvPr>
          <p:cNvSpPr/>
          <p:nvPr/>
        </p:nvSpPr>
        <p:spPr>
          <a:xfrm>
            <a:off x="8297802" y="5487462"/>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D</a:t>
            </a:r>
            <a:endParaRPr lang="zh-TW" altLang="en-US" dirty="0"/>
          </a:p>
        </p:txBody>
      </p:sp>
      <p:sp>
        <p:nvSpPr>
          <p:cNvPr id="7" name="橢圓 6">
            <a:extLst>
              <a:ext uri="{FF2B5EF4-FFF2-40B4-BE49-F238E27FC236}">
                <a16:creationId xmlns:a16="http://schemas.microsoft.com/office/drawing/2014/main" id="{748A6B93-B3DD-CB4A-AC16-5063DD778D89}"/>
              </a:ext>
            </a:extLst>
          </p:cNvPr>
          <p:cNvSpPr/>
          <p:nvPr/>
        </p:nvSpPr>
        <p:spPr>
          <a:xfrm>
            <a:off x="9298439" y="3986393"/>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C</a:t>
            </a:r>
            <a:endParaRPr lang="zh-TW" altLang="en-US" dirty="0"/>
          </a:p>
        </p:txBody>
      </p:sp>
      <p:sp>
        <p:nvSpPr>
          <p:cNvPr id="8" name="橢圓 7">
            <a:extLst>
              <a:ext uri="{FF2B5EF4-FFF2-40B4-BE49-F238E27FC236}">
                <a16:creationId xmlns:a16="http://schemas.microsoft.com/office/drawing/2014/main" id="{CC0DFF1E-15CF-38E5-0549-DE48B6FE62B5}"/>
              </a:ext>
            </a:extLst>
          </p:cNvPr>
          <p:cNvSpPr/>
          <p:nvPr/>
        </p:nvSpPr>
        <p:spPr>
          <a:xfrm>
            <a:off x="5630972" y="5299799"/>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zh-TW" altLang="en-US" sz="1050" dirty="0"/>
              <a:t>住家</a:t>
            </a:r>
            <a:r>
              <a:rPr lang="en-US" altLang="zh-TW" dirty="0"/>
              <a:t>A</a:t>
            </a:r>
            <a:endParaRPr lang="zh-TW" altLang="en-US" dirty="0"/>
          </a:p>
        </p:txBody>
      </p:sp>
      <p:sp>
        <p:nvSpPr>
          <p:cNvPr id="9" name="矩形: 圓角 8">
            <a:extLst>
              <a:ext uri="{FF2B5EF4-FFF2-40B4-BE49-F238E27FC236}">
                <a16:creationId xmlns:a16="http://schemas.microsoft.com/office/drawing/2014/main" id="{2BC501C4-783E-8C23-3BBD-065A1A5547C4}"/>
              </a:ext>
            </a:extLst>
          </p:cNvPr>
          <p:cNvSpPr/>
          <p:nvPr/>
        </p:nvSpPr>
        <p:spPr>
          <a:xfrm>
            <a:off x="10285297" y="3888545"/>
            <a:ext cx="1699874" cy="835856"/>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B-C</a:t>
            </a:r>
            <a:r>
              <a:rPr lang="zh-TW" altLang="en-US" dirty="0"/>
              <a:t>；</a:t>
            </a:r>
            <a:r>
              <a:rPr lang="en-US" altLang="zh-TW" dirty="0"/>
              <a:t>3.2</a:t>
            </a:r>
            <a:r>
              <a:rPr lang="zh-TW" altLang="en-US" dirty="0"/>
              <a:t>公里；公車費</a:t>
            </a:r>
            <a:r>
              <a:rPr lang="en-US" altLang="zh-TW" dirty="0"/>
              <a:t>18</a:t>
            </a:r>
            <a:r>
              <a:rPr lang="zh-TW" altLang="en-US" dirty="0"/>
              <a:t>元</a:t>
            </a:r>
          </a:p>
        </p:txBody>
      </p:sp>
      <p:sp>
        <p:nvSpPr>
          <p:cNvPr id="10" name="橢圓 9">
            <a:extLst>
              <a:ext uri="{FF2B5EF4-FFF2-40B4-BE49-F238E27FC236}">
                <a16:creationId xmlns:a16="http://schemas.microsoft.com/office/drawing/2014/main" id="{CE5D030A-1346-C20E-5316-31272B1D1BDB}"/>
              </a:ext>
            </a:extLst>
          </p:cNvPr>
          <p:cNvSpPr/>
          <p:nvPr/>
        </p:nvSpPr>
        <p:spPr>
          <a:xfrm>
            <a:off x="10573769" y="2797842"/>
            <a:ext cx="642257" cy="576943"/>
          </a:xfrm>
          <a:prstGeom prst="ellipse">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altLang="zh-TW" dirty="0"/>
              <a:t>B</a:t>
            </a:r>
            <a:endParaRPr lang="zh-TW" altLang="en-US" dirty="0"/>
          </a:p>
        </p:txBody>
      </p:sp>
      <p:sp>
        <p:nvSpPr>
          <p:cNvPr id="11" name="矩形: 圓角 10">
            <a:extLst>
              <a:ext uri="{FF2B5EF4-FFF2-40B4-BE49-F238E27FC236}">
                <a16:creationId xmlns:a16="http://schemas.microsoft.com/office/drawing/2014/main" id="{4F7099E0-5310-5E7C-0D4D-7DE319E18C9C}"/>
              </a:ext>
            </a:extLst>
          </p:cNvPr>
          <p:cNvSpPr/>
          <p:nvPr/>
        </p:nvSpPr>
        <p:spPr>
          <a:xfrm>
            <a:off x="5807011" y="2490036"/>
            <a:ext cx="3388013" cy="119255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A-B</a:t>
            </a:r>
            <a:r>
              <a:rPr lang="zh-TW" altLang="en-US" dirty="0"/>
              <a:t>；</a:t>
            </a:r>
            <a:r>
              <a:rPr lang="en-US" altLang="zh-TW" dirty="0"/>
              <a:t>2.8</a:t>
            </a:r>
            <a:r>
              <a:rPr lang="zh-TW" altLang="en-US" dirty="0"/>
              <a:t>公里</a:t>
            </a:r>
            <a:r>
              <a:rPr lang="en-US" altLang="zh-TW" sz="1800" dirty="0"/>
              <a:t>(</a:t>
            </a:r>
            <a:r>
              <a:rPr lang="zh-TW" altLang="en-US" sz="1800" dirty="0"/>
              <a:t>原</a:t>
            </a:r>
            <a:r>
              <a:rPr lang="en-US" altLang="zh-TW" sz="1800" dirty="0"/>
              <a:t>A-B</a:t>
            </a:r>
            <a:r>
              <a:rPr lang="zh-TW" altLang="en-US" sz="1800" dirty="0"/>
              <a:t>為</a:t>
            </a:r>
            <a:r>
              <a:rPr lang="en-US" altLang="zh-TW" sz="1800" dirty="0"/>
              <a:t>9.1</a:t>
            </a:r>
            <a:r>
              <a:rPr lang="zh-TW" altLang="en-US" sz="1800" dirty="0"/>
              <a:t>公里，但因原校</a:t>
            </a:r>
            <a:r>
              <a:rPr lang="en-US" altLang="zh-TW" sz="1800" dirty="0"/>
              <a:t>C-B</a:t>
            </a:r>
            <a:r>
              <a:rPr lang="zh-TW" altLang="en-US" sz="1800" dirty="0"/>
              <a:t>較近，故以</a:t>
            </a:r>
            <a:r>
              <a:rPr lang="en-US" altLang="zh-TW" sz="1800" dirty="0"/>
              <a:t>2.8</a:t>
            </a:r>
            <a:r>
              <a:rPr lang="zh-TW" altLang="en-US" sz="1800" dirty="0"/>
              <a:t>公里計</a:t>
            </a:r>
            <a:r>
              <a:rPr lang="en-US" altLang="zh-TW" sz="1800" dirty="0"/>
              <a:t>) </a:t>
            </a:r>
            <a:r>
              <a:rPr lang="zh-TW" altLang="en-US" dirty="0"/>
              <a:t>；公車費</a:t>
            </a:r>
            <a:r>
              <a:rPr lang="en-US" altLang="zh-TW" dirty="0"/>
              <a:t>18</a:t>
            </a:r>
            <a:r>
              <a:rPr lang="zh-TW" altLang="en-US" dirty="0"/>
              <a:t>元</a:t>
            </a:r>
            <a:r>
              <a:rPr lang="en-US" altLang="zh-TW" dirty="0"/>
              <a:t>(</a:t>
            </a:r>
            <a:r>
              <a:rPr lang="zh-TW" altLang="en-US" dirty="0"/>
              <a:t>早自習排課</a:t>
            </a:r>
            <a:r>
              <a:rPr lang="en-US" altLang="zh-TW" dirty="0"/>
              <a:t>)</a:t>
            </a:r>
            <a:endParaRPr lang="zh-TW" altLang="en-US" dirty="0"/>
          </a:p>
        </p:txBody>
      </p:sp>
      <p:sp>
        <p:nvSpPr>
          <p:cNvPr id="12" name="矩形: 圓角 11">
            <a:extLst>
              <a:ext uri="{FF2B5EF4-FFF2-40B4-BE49-F238E27FC236}">
                <a16:creationId xmlns:a16="http://schemas.microsoft.com/office/drawing/2014/main" id="{B0328D03-DA9E-136C-6343-B38E86182F92}"/>
              </a:ext>
            </a:extLst>
          </p:cNvPr>
          <p:cNvSpPr/>
          <p:nvPr/>
        </p:nvSpPr>
        <p:spPr>
          <a:xfrm>
            <a:off x="9195024" y="4888050"/>
            <a:ext cx="1699874" cy="79462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C-D</a:t>
            </a:r>
            <a:r>
              <a:rPr lang="zh-TW" altLang="en-US" dirty="0"/>
              <a:t>；</a:t>
            </a:r>
            <a:r>
              <a:rPr lang="en-US" altLang="zh-TW" dirty="0"/>
              <a:t>3.4</a:t>
            </a:r>
            <a:r>
              <a:rPr lang="zh-TW" altLang="en-US" dirty="0"/>
              <a:t>公里；公車費</a:t>
            </a:r>
            <a:r>
              <a:rPr lang="en-US" altLang="zh-TW" dirty="0"/>
              <a:t>18</a:t>
            </a:r>
            <a:r>
              <a:rPr lang="zh-TW" altLang="en-US" dirty="0"/>
              <a:t>元</a:t>
            </a:r>
          </a:p>
        </p:txBody>
      </p:sp>
      <p:sp>
        <p:nvSpPr>
          <p:cNvPr id="13" name="文字方塊 12">
            <a:extLst>
              <a:ext uri="{FF2B5EF4-FFF2-40B4-BE49-F238E27FC236}">
                <a16:creationId xmlns:a16="http://schemas.microsoft.com/office/drawing/2014/main" id="{6044CC11-FD08-FB1B-7A27-9A05A6CDA3D6}"/>
              </a:ext>
            </a:extLst>
          </p:cNvPr>
          <p:cNvSpPr txBox="1"/>
          <p:nvPr/>
        </p:nvSpPr>
        <p:spPr>
          <a:xfrm>
            <a:off x="397326" y="48372"/>
            <a:ext cx="11440886" cy="1831271"/>
          </a:xfrm>
          <a:prstGeom prst="rect">
            <a:avLst/>
          </a:prstGeom>
          <a:noFill/>
        </p:spPr>
        <p:txBody>
          <a:bodyPr wrap="square" rtlCol="0">
            <a:spAutoFit/>
          </a:bodyPr>
          <a:lstStyle/>
          <a:p>
            <a:pPr>
              <a:spcBef>
                <a:spcPts val="600"/>
              </a:spcBef>
            </a:pPr>
            <a:r>
              <a:rPr lang="zh-TW" altLang="en-US" b="1" dirty="0">
                <a:latin typeface="微軟正黑體" panose="020B0604030504040204" pitchFamily="34" charset="-120"/>
                <a:ea typeface="微軟正黑體" panose="020B0604030504040204" pitchFamily="34" charset="-120"/>
              </a:rPr>
              <a:t>範例八：住家</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中壢區中華路二段</a:t>
            </a:r>
            <a:r>
              <a:rPr lang="en-US" altLang="zh-TW" b="1" dirty="0">
                <a:latin typeface="微軟正黑體" panose="020B0604030504040204" pitchFamily="34" charset="-120"/>
                <a:ea typeface="微軟正黑體" panose="020B0604030504040204" pitchFamily="34" charset="-120"/>
              </a:rPr>
              <a:t>400</a:t>
            </a:r>
            <a:r>
              <a:rPr lang="zh-TW" altLang="en-US" b="1" dirty="0">
                <a:latin typeface="微軟正黑體" panose="020B0604030504040204" pitchFamily="34" charset="-120"/>
                <a:ea typeface="微軟正黑體" panose="020B0604030504040204" pitchFamily="34" charset="-120"/>
              </a:rPr>
              <a:t>號</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出發</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早自習排課</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，至東門國小</a:t>
            </a:r>
            <a:r>
              <a:rPr lang="en-US" altLang="zh-TW" b="1" dirty="0">
                <a:latin typeface="微軟正黑體" panose="020B0604030504040204" pitchFamily="34" charset="-120"/>
                <a:ea typeface="微軟正黑體" panose="020B0604030504040204" pitchFamily="34" charset="-120"/>
              </a:rPr>
              <a:t>(B)</a:t>
            </a:r>
            <a:r>
              <a:rPr lang="zh-TW" altLang="en-US" b="1" dirty="0">
                <a:latin typeface="微軟正黑體" panose="020B0604030504040204" pitchFamily="34" charset="-120"/>
                <a:ea typeface="微軟正黑體" panose="020B0604030504040204" pitchFamily="34" charset="-120"/>
              </a:rPr>
              <a:t>上課，再至中山國小</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C</a:t>
            </a:r>
            <a:r>
              <a:rPr lang="zh-TW" altLang="en-US" b="1" dirty="0">
                <a:latin typeface="微軟正黑體" panose="020B0604030504040204" pitchFamily="34" charset="-120"/>
                <a:ea typeface="微軟正黑體" panose="020B0604030504040204" pitchFamily="34" charset="-120"/>
              </a:rPr>
              <a:t> </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備課後，</a:t>
            </a:r>
            <a:br>
              <a:rPr lang="en-US" altLang="zh-TW" b="1" dirty="0">
                <a:latin typeface="微軟正黑體" panose="020B0604030504040204" pitchFamily="34" charset="-120"/>
                <a:ea typeface="微軟正黑體" panose="020B0604030504040204" pitchFamily="34" charset="-120"/>
              </a:rPr>
            </a:br>
            <a:r>
              <a:rPr lang="en-US" altLang="zh-TW" b="1" dirty="0">
                <a:latin typeface="微軟正黑體" panose="020B0604030504040204" pitchFamily="34" charset="-120"/>
                <a:ea typeface="微軟正黑體" panose="020B0604030504040204" pitchFamily="34" charset="-120"/>
              </a:rPr>
              <a:t>                </a:t>
            </a:r>
            <a:r>
              <a:rPr lang="zh-TW" altLang="en-US" b="1" dirty="0">
                <a:latin typeface="微軟正黑體" panose="020B0604030504040204" pitchFamily="34" charset="-120"/>
                <a:ea typeface="微軟正黑體" panose="020B0604030504040204" pitchFamily="34" charset="-120"/>
              </a:rPr>
              <a:t>至茄苳國小</a:t>
            </a:r>
            <a:r>
              <a:rPr lang="en-US" altLang="zh-TW" b="1" dirty="0">
                <a:latin typeface="微軟正黑體" panose="020B0604030504040204" pitchFamily="34" charset="-120"/>
                <a:ea typeface="微軟正黑體" panose="020B0604030504040204" pitchFamily="34" charset="-120"/>
              </a:rPr>
              <a:t>(D)</a:t>
            </a:r>
            <a:r>
              <a:rPr lang="zh-TW" altLang="en-US" b="1" dirty="0">
                <a:latin typeface="微軟正黑體" panose="020B0604030504040204" pitchFamily="34" charset="-120"/>
                <a:ea typeface="微軟正黑體" panose="020B0604030504040204" pitchFamily="34" charset="-120"/>
              </a:rPr>
              <a:t>上課，上完課後</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已達原校下班時間</a:t>
            </a:r>
            <a:r>
              <a:rPr lang="en-US" altLang="zh-TW" b="1" dirty="0">
                <a:latin typeface="微軟正黑體" panose="020B0604030504040204" pitchFamily="34" charset="-120"/>
                <a:ea typeface="微軟正黑體" panose="020B0604030504040204" pitchFamily="34" charset="-120"/>
              </a:rPr>
              <a:t>)</a:t>
            </a:r>
            <a:r>
              <a:rPr lang="zh-TW" altLang="en-US" b="1" dirty="0">
                <a:latin typeface="微軟正黑體" panose="020B0604030504040204" pitchFamily="34" charset="-120"/>
                <a:ea typeface="微軟正黑體" panose="020B0604030504040204" pitchFamily="34" charset="-120"/>
              </a:rPr>
              <a:t>離校返家</a:t>
            </a:r>
            <a:r>
              <a:rPr lang="en-US" altLang="zh-TW" b="1" dirty="0">
                <a:latin typeface="微軟正黑體" panose="020B0604030504040204" pitchFamily="34" charset="-120"/>
                <a:ea typeface="微軟正黑體" panose="020B0604030504040204" pitchFamily="34" charset="-120"/>
              </a:rPr>
              <a:t>(A)</a:t>
            </a:r>
            <a:r>
              <a:rPr lang="zh-TW" altLang="en-US" b="1" dirty="0">
                <a:latin typeface="微軟正黑體" panose="020B0604030504040204" pitchFamily="34" charset="-120"/>
                <a:ea typeface="微軟正黑體" panose="020B0604030504040204" pitchFamily="34" charset="-120"/>
              </a:rPr>
              <a:t>。</a:t>
            </a:r>
            <a:endParaRPr lang="en-US" altLang="zh-TW" b="1" dirty="0">
              <a:latin typeface="微軟正黑體" panose="020B0604030504040204" pitchFamily="34" charset="-120"/>
              <a:ea typeface="微軟正黑體" panose="020B0604030504040204" pitchFamily="34" charset="-120"/>
            </a:endParaRPr>
          </a:p>
          <a:p>
            <a:pPr marL="285750" indent="-285750">
              <a:spcBef>
                <a:spcPts val="600"/>
              </a:spcBef>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公車費：</a:t>
            </a:r>
            <a:r>
              <a:rPr lang="en-US" altLang="zh-TW" dirty="0">
                <a:latin typeface="微軟正黑體" panose="020B0604030504040204" pitchFamily="34" charset="-120"/>
                <a:ea typeface="微軟正黑體" panose="020B0604030504040204" pitchFamily="34" charset="-120"/>
              </a:rPr>
              <a:t>18+18+18+18=72</a:t>
            </a:r>
            <a:r>
              <a:rPr lang="zh-TW" altLang="en-US" dirty="0">
                <a:latin typeface="微軟正黑體" panose="020B0604030504040204" pitchFamily="34" charset="-120"/>
                <a:ea typeface="微軟正黑體" panose="020B0604030504040204" pitchFamily="34" charset="-120"/>
              </a:rPr>
              <a:t>元。</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單程總里程：</a:t>
            </a:r>
            <a:r>
              <a:rPr lang="zh-TW" altLang="en-US" dirty="0">
                <a:latin typeface="微軟正黑體" panose="020B0604030504040204" pitchFamily="34" charset="-120"/>
                <a:ea typeface="微軟正黑體" panose="020B0604030504040204" pitchFamily="34" charset="-120"/>
              </a:rPr>
              <a:t>因早上從住家出發，故順路串聯有兩種可能，即</a:t>
            </a:r>
            <a:r>
              <a:rPr lang="en-US" altLang="zh-TW" dirty="0">
                <a:latin typeface="微軟正黑體" panose="020B0604030504040204" pitchFamily="34" charset="-120"/>
                <a:ea typeface="微軟正黑體" panose="020B0604030504040204" pitchFamily="34" charset="-120"/>
              </a:rPr>
              <a:t>A-D-B(</a:t>
            </a:r>
            <a:r>
              <a:rPr lang="zh-TW" altLang="en-US" dirty="0">
                <a:latin typeface="微軟正黑體" panose="020B0604030504040204" pitchFamily="34" charset="-120"/>
                <a:ea typeface="微軟正黑體" panose="020B0604030504040204" pitchFamily="34" charset="-120"/>
              </a:rPr>
              <a:t>以住家計算為</a:t>
            </a:r>
            <a:r>
              <a:rPr lang="en-US" altLang="zh-TW" dirty="0">
                <a:latin typeface="微軟正黑體" panose="020B0604030504040204" pitchFamily="34" charset="-120"/>
                <a:ea typeface="微軟正黑體" panose="020B0604030504040204" pitchFamily="34" charset="-120"/>
              </a:rPr>
              <a:t>12</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或</a:t>
            </a:r>
            <a:r>
              <a:rPr lang="en-US" altLang="zh-TW" dirty="0">
                <a:latin typeface="微軟正黑體" panose="020B0604030504040204" pitchFamily="34" charset="-120"/>
                <a:ea typeface="微軟正黑體" panose="020B0604030504040204" pitchFamily="34" charset="-120"/>
              </a:rPr>
              <a:t>B-C-D(</a:t>
            </a:r>
            <a:r>
              <a:rPr lang="zh-TW" altLang="en-US" dirty="0">
                <a:latin typeface="微軟正黑體" panose="020B0604030504040204" pitchFamily="34" charset="-120"/>
                <a:ea typeface="微軟正黑體" panose="020B0604030504040204" pitchFamily="34" charset="-120"/>
              </a:rPr>
              <a:t>以原校計</a:t>
            </a:r>
            <a:br>
              <a:rPr lang="en-US" altLang="zh-TW" dirty="0">
                <a:latin typeface="微軟正黑體" panose="020B0604030504040204" pitchFamily="34" charset="-120"/>
                <a:ea typeface="微軟正黑體" panose="020B0604030504040204" pitchFamily="34" charset="-120"/>
              </a:rPr>
            </a:br>
            <a:r>
              <a:rPr lang="en-US" altLang="zh-TW" dirty="0">
                <a:latin typeface="微軟正黑體" panose="020B0604030504040204" pitchFamily="34" charset="-120"/>
                <a:ea typeface="微軟正黑體" panose="020B0604030504040204" pitchFamily="34" charset="-120"/>
              </a:rPr>
              <a:t>                        </a:t>
            </a:r>
            <a:r>
              <a:rPr lang="zh-TW" altLang="en-US" dirty="0">
                <a:latin typeface="微軟正黑體" panose="020B0604030504040204" pitchFamily="34" charset="-120"/>
                <a:ea typeface="微軟正黑體" panose="020B0604030504040204" pitchFamily="34" charset="-120"/>
              </a:rPr>
              <a:t>算為</a:t>
            </a:r>
            <a:r>
              <a:rPr lang="en-US" altLang="zh-TW" dirty="0">
                <a:latin typeface="微軟正黑體" panose="020B0604030504040204" pitchFamily="34" charset="-120"/>
                <a:ea typeface="微軟正黑體" panose="020B0604030504040204" pitchFamily="34" charset="-120"/>
              </a:rPr>
              <a:t>6.6</a:t>
            </a:r>
            <a:r>
              <a:rPr lang="zh-TW" altLang="en-US" dirty="0">
                <a:latin typeface="微軟正黑體" panose="020B0604030504040204" pitchFamily="34" charset="-120"/>
                <a:ea typeface="微軟正黑體" panose="020B0604030504040204" pitchFamily="34" charset="-120"/>
              </a:rPr>
              <a:t>公里</a:t>
            </a:r>
            <a:r>
              <a:rPr lang="en-US" altLang="zh-TW" dirty="0">
                <a:latin typeface="微軟正黑體" panose="020B0604030504040204" pitchFamily="34" charset="-120"/>
                <a:ea typeface="微軟正黑體" panose="020B0604030504040204" pitchFamily="34" charset="-120"/>
              </a:rPr>
              <a:t>)</a:t>
            </a:r>
            <a:r>
              <a:rPr lang="zh-TW" altLang="en-US" dirty="0">
                <a:latin typeface="微軟正黑體" panose="020B0604030504040204" pitchFamily="34" charset="-120"/>
                <a:ea typeface="微軟正黑體" panose="020B0604030504040204" pitchFamily="34" charset="-120"/>
              </a:rPr>
              <a:t>，取最短距離者為</a:t>
            </a:r>
            <a:r>
              <a:rPr lang="en-US" altLang="zh-TW" dirty="0">
                <a:latin typeface="微軟正黑體" panose="020B0604030504040204" pitchFamily="34" charset="-120"/>
                <a:ea typeface="微軟正黑體" panose="020B0604030504040204" pitchFamily="34" charset="-120"/>
              </a:rPr>
              <a:t>B-C-D</a:t>
            </a:r>
            <a:r>
              <a:rPr lang="zh-TW" altLang="en-US" dirty="0">
                <a:latin typeface="微軟正黑體" panose="020B0604030504040204" pitchFamily="34" charset="-120"/>
                <a:ea typeface="微軟正黑體" panose="020B0604030504040204" pitchFamily="34" charset="-120"/>
              </a:rPr>
              <a:t>路線，故單程總里程數為</a:t>
            </a:r>
            <a:r>
              <a:rPr lang="en-US" altLang="zh-TW" dirty="0">
                <a:latin typeface="微軟正黑體" panose="020B0604030504040204" pitchFamily="34" charset="-120"/>
                <a:ea typeface="微軟正黑體" panose="020B0604030504040204" pitchFamily="34" charset="-120"/>
              </a:rPr>
              <a:t>6.6</a:t>
            </a:r>
            <a:r>
              <a:rPr lang="zh-TW" altLang="en-US" dirty="0">
                <a:latin typeface="微軟正黑體" panose="020B0604030504040204" pitchFamily="34" charset="-120"/>
                <a:ea typeface="微軟正黑體" panose="020B0604030504040204" pitchFamily="34" charset="-120"/>
              </a:rPr>
              <a:t>公里。</a:t>
            </a:r>
            <a:endParaRPr lang="en-US" altLang="zh-TW" dirty="0">
              <a:latin typeface="微軟正黑體" panose="020B0604030504040204" pitchFamily="34" charset="-120"/>
              <a:ea typeface="微軟正黑體" panose="020B0604030504040204" pitchFamily="34" charset="-120"/>
            </a:endParaRPr>
          </a:p>
          <a:p>
            <a:pPr marL="285750" indent="-285750">
              <a:buFont typeface="Arial" panose="020B0604020202020204" pitchFamily="34" charset="0"/>
              <a:buChar char="•"/>
            </a:pPr>
            <a:r>
              <a:rPr lang="zh-TW" altLang="en-US" b="1" dirty="0">
                <a:latin typeface="微軟正黑體" panose="020B0604030504040204" pitchFamily="34" charset="-120"/>
                <a:ea typeface="微軟正黑體" panose="020B0604030504040204" pitchFamily="34" charset="-120"/>
              </a:rPr>
              <a:t>雜費：</a:t>
            </a:r>
            <a:r>
              <a:rPr lang="zh-TW" altLang="en-US" dirty="0">
                <a:latin typeface="微軟正黑體" panose="020B0604030504040204" pitchFamily="34" charset="-120"/>
                <a:ea typeface="微軟正黑體" panose="020B0604030504040204" pitchFamily="34" charset="-120"/>
              </a:rPr>
              <a:t>單程總里程</a:t>
            </a:r>
            <a:r>
              <a:rPr lang="en-US" altLang="zh-TW" dirty="0">
                <a:latin typeface="微軟正黑體" panose="020B0604030504040204" pitchFamily="34" charset="-120"/>
                <a:ea typeface="微軟正黑體" panose="020B0604030504040204" pitchFamily="34" charset="-120"/>
              </a:rPr>
              <a:t>6.6</a:t>
            </a:r>
            <a:r>
              <a:rPr lang="zh-TW" altLang="en-US" dirty="0">
                <a:latin typeface="微軟正黑體" panose="020B0604030504040204" pitchFamily="34" charset="-120"/>
                <a:ea typeface="微軟正黑體" panose="020B0604030504040204" pitchFamily="34" charset="-120"/>
              </a:rPr>
              <a:t>公里，雜費半日為</a:t>
            </a:r>
            <a:r>
              <a:rPr lang="en-US" altLang="zh-TW" dirty="0">
                <a:latin typeface="微軟正黑體" panose="020B0604030504040204" pitchFamily="34" charset="-120"/>
                <a:ea typeface="微軟正黑體" panose="020B0604030504040204" pitchFamily="34" charset="-120"/>
              </a:rPr>
              <a:t>50</a:t>
            </a:r>
            <a:r>
              <a:rPr lang="zh-TW" altLang="en-US" dirty="0">
                <a:latin typeface="微軟正黑體" panose="020B0604030504040204" pitchFamily="34" charset="-120"/>
                <a:ea typeface="微軟正黑體" panose="020B0604030504040204" pitchFamily="34" charset="-120"/>
              </a:rPr>
              <a:t>元，全日為</a:t>
            </a:r>
            <a:r>
              <a:rPr lang="en-US" altLang="zh-TW" dirty="0">
                <a:latin typeface="微軟正黑體" panose="020B0604030504040204" pitchFamily="34" charset="-120"/>
                <a:ea typeface="微軟正黑體" panose="020B0604030504040204" pitchFamily="34" charset="-120"/>
              </a:rPr>
              <a:t>100</a:t>
            </a:r>
            <a:r>
              <a:rPr lang="zh-TW" altLang="en-US" dirty="0">
                <a:latin typeface="微軟正黑體" panose="020B0604030504040204" pitchFamily="34" charset="-120"/>
                <a:ea typeface="微軟正黑體" panose="020B0604030504040204" pitchFamily="34" charset="-120"/>
              </a:rPr>
              <a:t>元。</a:t>
            </a:r>
          </a:p>
        </p:txBody>
      </p:sp>
      <p:sp>
        <p:nvSpPr>
          <p:cNvPr id="14" name="矩形: 圓角 13">
            <a:extLst>
              <a:ext uri="{FF2B5EF4-FFF2-40B4-BE49-F238E27FC236}">
                <a16:creationId xmlns:a16="http://schemas.microsoft.com/office/drawing/2014/main" id="{C7D3A7E9-F05D-05FB-33BB-987D32B591BB}"/>
              </a:ext>
            </a:extLst>
          </p:cNvPr>
          <p:cNvSpPr/>
          <p:nvPr/>
        </p:nvSpPr>
        <p:spPr>
          <a:xfrm>
            <a:off x="5855664" y="5949956"/>
            <a:ext cx="4189297" cy="84346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TW" dirty="0"/>
              <a:t>D-A</a:t>
            </a:r>
            <a:r>
              <a:rPr lang="zh-TW" altLang="en-US" dirty="0"/>
              <a:t>；</a:t>
            </a:r>
            <a:r>
              <a:rPr lang="en-US" altLang="zh-TW" dirty="0"/>
              <a:t>3.3</a:t>
            </a:r>
            <a:r>
              <a:rPr lang="zh-TW" altLang="en-US" dirty="0"/>
              <a:t>公里</a:t>
            </a:r>
            <a:r>
              <a:rPr lang="en-US" altLang="zh-TW" sz="1800" dirty="0"/>
              <a:t>(</a:t>
            </a:r>
            <a:r>
              <a:rPr lang="zh-TW" altLang="en-US" sz="1800" dirty="0"/>
              <a:t>原</a:t>
            </a:r>
            <a:r>
              <a:rPr lang="en-US" altLang="zh-TW" sz="1800" dirty="0"/>
              <a:t>D-A</a:t>
            </a:r>
            <a:r>
              <a:rPr lang="zh-TW" altLang="en-US" sz="1800" dirty="0"/>
              <a:t>為</a:t>
            </a:r>
            <a:r>
              <a:rPr lang="en-US" altLang="zh-TW" sz="1800" dirty="0"/>
              <a:t>5.6</a:t>
            </a:r>
            <a:r>
              <a:rPr lang="zh-TW" altLang="en-US" sz="1800" dirty="0"/>
              <a:t>公里，但因原校</a:t>
            </a:r>
            <a:r>
              <a:rPr lang="en-US" altLang="zh-TW" sz="1800" dirty="0"/>
              <a:t>D-C</a:t>
            </a:r>
            <a:r>
              <a:rPr lang="zh-TW" altLang="en-US" sz="1800" dirty="0"/>
              <a:t>較近，故以</a:t>
            </a:r>
            <a:r>
              <a:rPr lang="en-US" altLang="zh-TW" sz="1800" dirty="0"/>
              <a:t>3.3</a:t>
            </a:r>
            <a:r>
              <a:rPr lang="zh-TW" altLang="en-US" sz="1800" dirty="0"/>
              <a:t>公里計</a:t>
            </a:r>
            <a:r>
              <a:rPr lang="en-US" altLang="zh-TW" sz="1800" dirty="0"/>
              <a:t>) </a:t>
            </a:r>
            <a:r>
              <a:rPr lang="zh-TW" altLang="en-US" dirty="0"/>
              <a:t>；公車費</a:t>
            </a:r>
            <a:r>
              <a:rPr lang="en-US" altLang="zh-TW" dirty="0"/>
              <a:t>18</a:t>
            </a:r>
            <a:r>
              <a:rPr lang="zh-TW" altLang="en-US" dirty="0"/>
              <a:t>元</a:t>
            </a:r>
            <a:r>
              <a:rPr lang="en-US" altLang="zh-TW" dirty="0"/>
              <a:t>(</a:t>
            </a:r>
            <a:r>
              <a:rPr lang="zh-TW" altLang="en-US" dirty="0"/>
              <a:t>已達原校下班時間</a:t>
            </a:r>
            <a:r>
              <a:rPr lang="en-US" altLang="zh-TW" dirty="0"/>
              <a:t>)</a:t>
            </a:r>
            <a:endParaRPr lang="zh-TW" altLang="en-US" dirty="0"/>
          </a:p>
        </p:txBody>
      </p:sp>
      <p:sp>
        <p:nvSpPr>
          <p:cNvPr id="16" name="投影片編號版面配置區 1">
            <a:extLst>
              <a:ext uri="{FF2B5EF4-FFF2-40B4-BE49-F238E27FC236}">
                <a16:creationId xmlns:a16="http://schemas.microsoft.com/office/drawing/2014/main" id="{0F6B42EC-5779-1852-2553-6FEB2AE21C80}"/>
              </a:ext>
            </a:extLst>
          </p:cNvPr>
          <p:cNvSpPr txBox="1">
            <a:spLocks/>
          </p:cNvSpPr>
          <p:nvPr/>
        </p:nvSpPr>
        <p:spPr>
          <a:xfrm>
            <a:off x="9223801" y="6266941"/>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ln w="9525">
                  <a:solidFill>
                    <a:schemeClr val="bg1"/>
                  </a:solidFill>
                  <a:prstDash val="solid"/>
                </a:ln>
                <a:solidFill>
                  <a:schemeClr val="tx1"/>
                </a:solidFill>
                <a:effectLst>
                  <a:outerShdw blurRad="12700" dist="38100" dir="2700000" algn="tl" rotWithShape="0">
                    <a:schemeClr val="bg1">
                      <a:lumMod val="50000"/>
                    </a:schemeClr>
                  </a:outerShdw>
                </a:effectLst>
              </a:rPr>
              <a:pPr/>
              <a:t>22</a:t>
            </a:fld>
            <a:endParaRPr lang="zh-TW" altLang="en-US" sz="1800" b="1"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2" name="矩形: 圓角 1">
            <a:extLst>
              <a:ext uri="{FF2B5EF4-FFF2-40B4-BE49-F238E27FC236}">
                <a16:creationId xmlns:a16="http://schemas.microsoft.com/office/drawing/2014/main" id="{2179F71D-7756-471A-E6D8-25ACF535684C}"/>
              </a:ext>
            </a:extLst>
          </p:cNvPr>
          <p:cNvSpPr/>
          <p:nvPr/>
        </p:nvSpPr>
        <p:spPr>
          <a:xfrm>
            <a:off x="8803987" y="1521521"/>
            <a:ext cx="3388013" cy="789459"/>
          </a:xfrm>
          <a:prstGeom prst="roundRec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TW" altLang="en-US" dirty="0">
                <a:solidFill>
                  <a:srgbClr val="C00000"/>
                </a:solidFill>
                <a:latin typeface="微軟正黑體" panose="020B0604030504040204" pitchFamily="34" charset="-120"/>
                <a:ea typeface="微軟正黑體" panose="020B0604030504040204" pitchFamily="34" charset="-120"/>
              </a:rPr>
              <a:t>本範例差旅費報告表填寫方式</a:t>
            </a:r>
            <a:endParaRPr lang="en-US" altLang="zh-TW" dirty="0">
              <a:solidFill>
                <a:srgbClr val="C00000"/>
              </a:solidFill>
              <a:latin typeface="微軟正黑體" panose="020B0604030504040204" pitchFamily="34" charset="-120"/>
              <a:ea typeface="微軟正黑體" panose="020B0604030504040204" pitchFamily="34" charset="-120"/>
            </a:endParaRPr>
          </a:p>
          <a:p>
            <a:pPr algn="ctr"/>
            <a:r>
              <a:rPr lang="zh-TW" altLang="en-US" dirty="0">
                <a:solidFill>
                  <a:srgbClr val="C00000"/>
                </a:solidFill>
                <a:latin typeface="微軟正黑體" panose="020B0604030504040204" pitchFamily="34" charset="-120"/>
                <a:ea typeface="微軟正黑體" panose="020B0604030504040204" pitchFamily="34" charset="-120"/>
              </a:rPr>
              <a:t>請見</a:t>
            </a:r>
            <a:r>
              <a:rPr lang="en-US" altLang="zh-TW" dirty="0">
                <a:solidFill>
                  <a:srgbClr val="C00000"/>
                </a:solidFill>
                <a:latin typeface="微軟正黑體" panose="020B0604030504040204" pitchFamily="34" charset="-120"/>
                <a:ea typeface="微軟正黑體" panose="020B0604030504040204" pitchFamily="34" charset="-120"/>
              </a:rPr>
              <a:t>EXCEL</a:t>
            </a:r>
            <a:r>
              <a:rPr lang="zh-TW" altLang="en-US" dirty="0">
                <a:solidFill>
                  <a:srgbClr val="C00000"/>
                </a:solidFill>
                <a:latin typeface="微軟正黑體" panose="020B0604030504040204" pitchFamily="34" charset="-120"/>
                <a:ea typeface="微軟正黑體" panose="020B0604030504040204" pitchFamily="34" charset="-120"/>
              </a:rPr>
              <a:t>範例頁</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月</a:t>
            </a:r>
            <a:r>
              <a:rPr lang="en-US" altLang="zh-TW" dirty="0">
                <a:solidFill>
                  <a:srgbClr val="C00000"/>
                </a:solidFill>
                <a:latin typeface="微軟正黑體" panose="020B0604030504040204" pitchFamily="34" charset="-120"/>
                <a:ea typeface="微軟正黑體" panose="020B0604030504040204" pitchFamily="34" charset="-120"/>
              </a:rPr>
              <a:t>12</a:t>
            </a:r>
            <a:r>
              <a:rPr lang="zh-TW" altLang="en-US" dirty="0">
                <a:solidFill>
                  <a:srgbClr val="C00000"/>
                </a:solidFill>
                <a:latin typeface="微軟正黑體" panose="020B0604030504040204" pitchFamily="34" charset="-120"/>
                <a:ea typeface="微軟正黑體" panose="020B0604030504040204" pitchFamily="34" charset="-120"/>
              </a:rPr>
              <a:t>日</a:t>
            </a:r>
          </a:p>
        </p:txBody>
      </p:sp>
    </p:spTree>
    <p:extLst>
      <p:ext uri="{BB962C8B-B14F-4D97-AF65-F5344CB8AC3E}">
        <p14:creationId xmlns:p14="http://schemas.microsoft.com/office/powerpoint/2010/main" val="535959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CCFFB43-C422-CC89-81D0-D0064D2A9199}"/>
              </a:ext>
            </a:extLst>
          </p:cNvPr>
          <p:cNvSpPr txBox="1"/>
          <p:nvPr/>
        </p:nvSpPr>
        <p:spPr>
          <a:xfrm>
            <a:off x="1516060" y="3013501"/>
            <a:ext cx="9159880" cy="830997"/>
          </a:xfrm>
          <a:prstGeom prst="rect">
            <a:avLst/>
          </a:prstGeom>
          <a:noFill/>
        </p:spPr>
        <p:txBody>
          <a:bodyPr wrap="none" rtlCol="0">
            <a:spAutoFit/>
          </a:bodyPr>
          <a:lstStyle/>
          <a:p>
            <a:pPr algn="ctr"/>
            <a:r>
              <a:rPr lang="zh-TW" altLang="en-US" sz="4800" dirty="0">
                <a:latin typeface="微軟正黑體" panose="020B0604030504040204" pitchFamily="34" charset="-120"/>
                <a:ea typeface="微軟正黑體" panose="020B0604030504040204" pitchFamily="34" charset="-120"/>
              </a:rPr>
              <a:t>五、附錄</a:t>
            </a:r>
            <a:r>
              <a:rPr lang="en-US" altLang="zh-TW" sz="4800" dirty="0">
                <a:latin typeface="微軟正黑體" panose="020B0604030504040204" pitchFamily="34" charset="-120"/>
                <a:ea typeface="微軟正黑體" panose="020B0604030504040204" pitchFamily="34" charset="-120"/>
              </a:rPr>
              <a:t>2</a:t>
            </a:r>
            <a:r>
              <a:rPr lang="zh-TW" altLang="en-US" sz="4800" dirty="0">
                <a:latin typeface="微軟正黑體" panose="020B0604030504040204" pitchFamily="34" charset="-120"/>
                <a:ea typeface="微軟正黑體" panose="020B0604030504040204" pitchFamily="34" charset="-120"/>
              </a:rPr>
              <a:t>：差旅費申請應備資料</a:t>
            </a:r>
          </a:p>
        </p:txBody>
      </p:sp>
      <p:sp>
        <p:nvSpPr>
          <p:cNvPr id="5" name="投影片編號版面配置區 2">
            <a:extLst>
              <a:ext uri="{FF2B5EF4-FFF2-40B4-BE49-F238E27FC236}">
                <a16:creationId xmlns:a16="http://schemas.microsoft.com/office/drawing/2014/main" id="{FD846193-464C-3AE0-6A5A-F261B103ABFB}"/>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23</a:t>
            </a:fld>
            <a:endParaRPr lang="zh-TW" altLang="en-US" sz="1800" b="1" dirty="0"/>
          </a:p>
        </p:txBody>
      </p:sp>
    </p:spTree>
    <p:extLst>
      <p:ext uri="{BB962C8B-B14F-4D97-AF65-F5344CB8AC3E}">
        <p14:creationId xmlns:p14="http://schemas.microsoft.com/office/powerpoint/2010/main" val="15537105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a:extLst>
              <a:ext uri="{FF2B5EF4-FFF2-40B4-BE49-F238E27FC236}">
                <a16:creationId xmlns:a16="http://schemas.microsoft.com/office/drawing/2014/main" id="{4019D272-072B-7F8C-978B-D87935E87A86}"/>
              </a:ext>
            </a:extLst>
          </p:cNvPr>
          <p:cNvSpPr txBox="1"/>
          <p:nvPr/>
        </p:nvSpPr>
        <p:spPr>
          <a:xfrm>
            <a:off x="-103415" y="-128954"/>
            <a:ext cx="11185072" cy="6971139"/>
          </a:xfrm>
          <a:prstGeom prst="rect">
            <a:avLst/>
          </a:prstGeom>
          <a:noFill/>
        </p:spPr>
        <p:txBody>
          <a:bodyPr wrap="square">
            <a:spAutoFit/>
          </a:bodyPr>
          <a:lstStyle/>
          <a:p>
            <a:pPr marL="360000"/>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r>
              <a:rPr lang="zh-TW" altLang="en-US" sz="28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差旅費申請應備資料如下：</a:t>
            </a:r>
            <a:endParaRPr lang="en-US" altLang="zh-TW" sz="28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702900" indent="-342900">
              <a:spcBef>
                <a:spcPts val="600"/>
              </a:spcBef>
              <a:buFont typeface="+mj-lt"/>
              <a:buAutoNum type="arabicParenR"/>
            </a:pPr>
            <a:r>
              <a:rPr lang="zh-TW" altLang="en-US"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差旅費報告表</a:t>
            </a:r>
            <a:endParaRPr lang="en-US" altLang="zh-TW"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請務必於具領人欄位親筆簽名</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或蓋私章</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，並於下方教師欄位核章</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簽名、私章、職章皆可</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以</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橫式列印</a:t>
            </a:r>
            <a:r>
              <a:rPr lang="en-US" altLang="zh-TW"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且將工作表放入單一頁面</a:t>
            </a:r>
            <a:r>
              <a:rPr lang="en-US" altLang="zh-TW"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為原則，若需跨頁請</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雙面列印</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長邊翻頁</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請務必詳閱「填報說明」分頁後確實填寫。</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請與服務紀錄簽到表確實核對授課紀錄。</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sz="24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服務紀錄簽到表</a:t>
            </a:r>
            <a:endParaRPr lang="en-US" altLang="zh-TW" sz="24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請務必確實填寫</a:t>
            </a:r>
            <a:r>
              <a:rPr lang="zh-TW" altLang="en-US" b="1" u="sng"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授課日期</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b="1" u="sng"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時間</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b="1" u="sng"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服務學校</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b="1" u="sng"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學生姓名</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若有漏填或漏簽情事，請補正或檢附該次授課通報網填報紀錄。</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若學生請假，請註明已到校或未到校，若未到校則不可報支。</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mj-lt"/>
              <a:buAutoNum type="arabicParenR"/>
            </a:pPr>
            <a:r>
              <a:rPr lang="zh-TW" altLang="en-US"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公車費超過</a:t>
            </a:r>
            <a:r>
              <a:rPr lang="en-US" altLang="zh-TW"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18</a:t>
            </a:r>
            <a:r>
              <a:rPr lang="zh-TW" altLang="en-US"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元之里程截圖</a:t>
            </a:r>
            <a:endParaRPr lang="en-US" altLang="zh-TW"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兩校距離里程數對應之</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公車費為</a:t>
            </a:r>
            <a:r>
              <a:rPr lang="en-US" altLang="zh-TW"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18</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元者免附</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即兩校距離里程數為</a:t>
            </a:r>
            <a:r>
              <a:rPr lang="en-US" altLang="zh-TW"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8.1</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公里以下者免附</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截圖為該公車費對應之兩校間「</a:t>
            </a:r>
            <a:r>
              <a:rPr lang="zh-TW" altLang="en-US"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距離里程數</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」截圖</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如右圖</a:t>
            </a:r>
            <a:r>
              <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，非大眾運輸公車費截圖。</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1160100" lvl="1" indent="-342900">
              <a:buFont typeface="Wingdings" panose="05000000000000000000" pitchFamily="2" charset="2"/>
              <a:buAutoNum type="circleNumWdWhitePlain"/>
            </a:pPr>
            <a:r>
              <a:rPr lang="zh-TW" altLang="en-US"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當次差旅申請，不同日期之相同兩校僅須附一次截圖即可，並請依日期排序。</a:t>
            </a:r>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817200" lvl="1"/>
            <a:endParaRPr lang="en-US" altLang="zh-TW"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360000"/>
            <a:r>
              <a:rPr lang="zh-TW" altLang="en-US" sz="2400" b="1" kern="100" dirty="0">
                <a:effectLst/>
                <a:latin typeface="Calibri" panose="020F0502020204030204" pitchFamily="34" charset="0"/>
                <a:ea typeface="標楷體" panose="03000509000000000000" pitchFamily="65" charset="-120"/>
                <a:cs typeface="Times New Roman" panose="02020603050405020304" pitchFamily="18" charset="0"/>
              </a:rPr>
              <a:t>注意：</a:t>
            </a:r>
            <a:endParaRPr lang="en-US" altLang="zh-TW" sz="2400" b="1" kern="100" dirty="0">
              <a:effectLst/>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Wingdings" panose="05000000000000000000" pitchFamily="2" charset="2"/>
              <a:buChar char="l"/>
            </a:pPr>
            <a:r>
              <a:rPr lang="zh-TW" altLang="en-US" sz="2000" b="1" kern="100" dirty="0">
                <a:solidFill>
                  <a:srgbClr val="FF0000"/>
                </a:solidFill>
                <a:latin typeface="Calibri" panose="020F0502020204030204" pitchFamily="34" charset="0"/>
                <a:ea typeface="標楷體" panose="03000509000000000000" pitchFamily="65" charset="-120"/>
                <a:cs typeface="Times New Roman" panose="02020603050405020304" pitchFamily="18" charset="0"/>
              </a:rPr>
              <a:t>不須檢附</a:t>
            </a:r>
            <a:r>
              <a:rPr lang="zh-TW" altLang="en-US" sz="2000"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全部通報網填報紀錄。</a:t>
            </a:r>
            <a:endParaRPr lang="en-US" altLang="zh-TW" sz="2000"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a:p>
            <a:pPr marL="702900" indent="-342900">
              <a:buFont typeface="Wingdings" panose="05000000000000000000" pitchFamily="2" charset="2"/>
              <a:buChar char="l"/>
            </a:pPr>
            <a:r>
              <a:rPr lang="zh-TW" altLang="en-US" sz="2000" b="1" kern="100" dirty="0">
                <a:solidFill>
                  <a:srgbClr val="FF0000"/>
                </a:solidFill>
                <a:effectLst/>
                <a:latin typeface="Calibri" panose="020F0502020204030204" pitchFamily="34" charset="0"/>
                <a:ea typeface="標楷體" panose="03000509000000000000" pitchFamily="65" charset="-120"/>
                <a:cs typeface="Times New Roman" panose="02020603050405020304" pitchFamily="18" charset="0"/>
              </a:rPr>
              <a:t>不須檢附</a:t>
            </a:r>
            <a:r>
              <a:rPr lang="zh-TW" altLang="en-US" sz="20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「大眾運輸公車費用」截圖。</a:t>
            </a:r>
            <a:endParaRPr lang="en-US" altLang="zh-TW" sz="20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endParaRPr lang="en-US" altLang="zh-TW" sz="18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r>
              <a:rPr lang="en-US" altLang="zh-TW" sz="2000" kern="100" dirty="0">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rPr>
              <a:t>※</a:t>
            </a:r>
            <a:r>
              <a:rPr lang="zh-TW" altLang="en-US" sz="20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以上資料備妥後，請於封面註明「巡迴差旅費申請資料」，寄或送至 </a:t>
            </a:r>
            <a:endParaRPr lang="en-US" altLang="zh-TW" sz="2000"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endParaRPr>
          </a:p>
          <a:p>
            <a:pPr marL="360000"/>
            <a:r>
              <a:rPr lang="zh-TW" altLang="en-US" sz="20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a:t>
            </a:r>
            <a:r>
              <a:rPr lang="zh-TW" altLang="en-US" sz="2400" b="1" kern="100" dirty="0">
                <a:solidFill>
                  <a:srgbClr val="000000"/>
                </a:solidFill>
                <a:effectLst/>
                <a:latin typeface="Calibri" panose="020F0502020204030204" pitchFamily="34" charset="0"/>
                <a:ea typeface="標楷體" panose="03000509000000000000" pitchFamily="65" charset="-120"/>
                <a:cs typeface="Times New Roman" panose="02020603050405020304" pitchFamily="18" charset="0"/>
              </a:rPr>
              <a:t>桃園市</a:t>
            </a:r>
            <a:r>
              <a:rPr lang="zh-TW" altLang="en-US"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八德區永豐路</a:t>
            </a:r>
            <a:r>
              <a:rPr lang="en-US" altLang="zh-TW"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155</a:t>
            </a:r>
            <a:r>
              <a:rPr lang="zh-TW" altLang="en-US"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號</a:t>
            </a:r>
            <a:r>
              <a:rPr lang="en-US" altLang="zh-TW"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茄苳國小</a:t>
            </a:r>
            <a:r>
              <a:rPr lang="en-US" altLang="zh-TW"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a:t>
            </a:r>
            <a:r>
              <a:rPr lang="zh-TW" altLang="en-US"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rPr>
              <a:t>     特教專業中心  收</a:t>
            </a:r>
            <a:endParaRPr lang="en-US" altLang="zh-TW" sz="2400" b="1" kern="100" dirty="0">
              <a:solidFill>
                <a:srgbClr val="000000"/>
              </a:solidFill>
              <a:latin typeface="Calibri" panose="020F0502020204030204" pitchFamily="34" charset="0"/>
              <a:ea typeface="標楷體" panose="03000509000000000000" pitchFamily="65" charset="-120"/>
              <a:cs typeface="Times New Roman" panose="02020603050405020304" pitchFamily="18" charset="0"/>
            </a:endParaRPr>
          </a:p>
        </p:txBody>
      </p:sp>
      <p:sp>
        <p:nvSpPr>
          <p:cNvPr id="9" name="投影片編號版面配置區 2">
            <a:extLst>
              <a:ext uri="{FF2B5EF4-FFF2-40B4-BE49-F238E27FC236}">
                <a16:creationId xmlns:a16="http://schemas.microsoft.com/office/drawing/2014/main" id="{CB7816BC-C654-5247-05D8-E719992E2389}"/>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24</a:t>
            </a:fld>
            <a:endParaRPr lang="zh-TW" altLang="en-US" sz="1800" b="1" dirty="0"/>
          </a:p>
        </p:txBody>
      </p:sp>
      <p:pic>
        <p:nvPicPr>
          <p:cNvPr id="5" name="圖片 4">
            <a:extLst>
              <a:ext uri="{FF2B5EF4-FFF2-40B4-BE49-F238E27FC236}">
                <a16:creationId xmlns:a16="http://schemas.microsoft.com/office/drawing/2014/main" id="{D66BA6E1-1944-18A8-9F24-B5DF7B51B5C0}"/>
              </a:ext>
            </a:extLst>
          </p:cNvPr>
          <p:cNvPicPr>
            <a:picLocks noChangeAspect="1"/>
          </p:cNvPicPr>
          <p:nvPr/>
        </p:nvPicPr>
        <p:blipFill>
          <a:blip r:embed="rId2"/>
          <a:stretch>
            <a:fillRect/>
          </a:stretch>
        </p:blipFill>
        <p:spPr>
          <a:xfrm>
            <a:off x="9845400" y="3049473"/>
            <a:ext cx="2254073" cy="27935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984075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a:extLst>
              <a:ext uri="{FF2B5EF4-FFF2-40B4-BE49-F238E27FC236}">
                <a16:creationId xmlns:a16="http://schemas.microsoft.com/office/drawing/2014/main" id="{0CCFFB43-C422-CC89-81D0-D0064D2A9199}"/>
              </a:ext>
            </a:extLst>
          </p:cNvPr>
          <p:cNvSpPr txBox="1"/>
          <p:nvPr/>
        </p:nvSpPr>
        <p:spPr>
          <a:xfrm>
            <a:off x="3495865" y="518296"/>
            <a:ext cx="6082114" cy="830997"/>
          </a:xfrm>
          <a:prstGeom prst="rect">
            <a:avLst/>
          </a:prstGeom>
          <a:noFill/>
        </p:spPr>
        <p:txBody>
          <a:bodyPr wrap="none" rtlCol="0">
            <a:spAutoFit/>
          </a:bodyPr>
          <a:lstStyle/>
          <a:p>
            <a:pPr algn="ctr"/>
            <a:r>
              <a:rPr lang="zh-TW" altLang="en-US" sz="4800" dirty="0">
                <a:latin typeface="微軟正黑體" panose="020B0604030504040204" pitchFamily="34" charset="-120"/>
                <a:ea typeface="微軟正黑體" panose="020B0604030504040204" pitchFamily="34" charset="-120"/>
              </a:rPr>
              <a:t>六、附錄</a:t>
            </a:r>
            <a:r>
              <a:rPr lang="en-US" altLang="zh-TW" sz="4800" dirty="0">
                <a:latin typeface="微軟正黑體" panose="020B0604030504040204" pitchFamily="34" charset="-120"/>
                <a:ea typeface="微軟正黑體" panose="020B0604030504040204" pitchFamily="34" charset="-120"/>
              </a:rPr>
              <a:t>3</a:t>
            </a:r>
            <a:r>
              <a:rPr lang="zh-TW" altLang="en-US" sz="4800" dirty="0">
                <a:latin typeface="微軟正黑體" panose="020B0604030504040204" pitchFamily="34" charset="-120"/>
                <a:ea typeface="微軟正黑體" panose="020B0604030504040204" pitchFamily="34" charset="-120"/>
              </a:rPr>
              <a:t>：匯款資訊</a:t>
            </a:r>
          </a:p>
        </p:txBody>
      </p:sp>
      <p:sp>
        <p:nvSpPr>
          <p:cNvPr id="5" name="投影片編號版面配置區 2">
            <a:extLst>
              <a:ext uri="{FF2B5EF4-FFF2-40B4-BE49-F238E27FC236}">
                <a16:creationId xmlns:a16="http://schemas.microsoft.com/office/drawing/2014/main" id="{FD846193-464C-3AE0-6A5A-F261B103ABFB}"/>
              </a:ext>
            </a:extLst>
          </p:cNvPr>
          <p:cNvSpPr txBox="1">
            <a:spLocks/>
          </p:cNvSpPr>
          <p:nvPr/>
        </p:nvSpPr>
        <p:spPr>
          <a:xfrm>
            <a:off x="9252857" y="6367235"/>
            <a:ext cx="2743200" cy="365125"/>
          </a:xfrm>
          <a:prstGeom prst="rect">
            <a:avLst/>
          </a:prstGeom>
        </p:spPr>
        <p:txBody>
          <a:bodyPr vert="horz" lIns="91440" tIns="45720" rIns="91440" bIns="45720" rtlCol="0" anchor="ctr"/>
          <a:lstStyle>
            <a:defPPr>
              <a:defRPr lang="zh-TW"/>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9EDEA26-87C0-4116-94F0-40CFE8643F85}" type="slidenum">
              <a:rPr lang="zh-TW" altLang="en-US" sz="1800" b="1" smtClean="0"/>
              <a:pPr/>
              <a:t>25</a:t>
            </a:fld>
            <a:endParaRPr lang="zh-TW" altLang="en-US" sz="1800" b="1" dirty="0"/>
          </a:p>
        </p:txBody>
      </p:sp>
      <p:sp>
        <p:nvSpPr>
          <p:cNvPr id="6" name="文字方塊 5">
            <a:extLst>
              <a:ext uri="{FF2B5EF4-FFF2-40B4-BE49-F238E27FC236}">
                <a16:creationId xmlns:a16="http://schemas.microsoft.com/office/drawing/2014/main" id="{B59B0725-A16F-8F05-9D70-D5BA41F314FF}"/>
              </a:ext>
            </a:extLst>
          </p:cNvPr>
          <p:cNvSpPr txBox="1"/>
          <p:nvPr/>
        </p:nvSpPr>
        <p:spPr>
          <a:xfrm>
            <a:off x="2754273" y="4730291"/>
            <a:ext cx="3139001" cy="800219"/>
          </a:xfrm>
          <a:prstGeom prst="rect">
            <a:avLst/>
          </a:prstGeom>
          <a:noFill/>
        </p:spPr>
        <p:txBody>
          <a:bodyPr wrap="none" rtlCol="0">
            <a:spAutoFit/>
          </a:bodyPr>
          <a:lstStyle/>
          <a:p>
            <a:r>
              <a:rPr lang="zh-TW" altLang="en-US" sz="2800" b="1" dirty="0"/>
              <a:t>匯款資訊表單填寫</a:t>
            </a:r>
            <a:r>
              <a:rPr lang="en-US" altLang="zh-TW" sz="2800" b="1" dirty="0"/>
              <a:t> </a:t>
            </a:r>
          </a:p>
          <a:p>
            <a:endParaRPr lang="zh-TW" altLang="en-US" dirty="0"/>
          </a:p>
        </p:txBody>
      </p:sp>
      <p:sp>
        <p:nvSpPr>
          <p:cNvPr id="9" name="文字方塊 8">
            <a:extLst>
              <a:ext uri="{FF2B5EF4-FFF2-40B4-BE49-F238E27FC236}">
                <a16:creationId xmlns:a16="http://schemas.microsoft.com/office/drawing/2014/main" id="{BFDEF22B-B497-BE2A-1586-81CA50172B50}"/>
              </a:ext>
            </a:extLst>
          </p:cNvPr>
          <p:cNvSpPr txBox="1"/>
          <p:nvPr/>
        </p:nvSpPr>
        <p:spPr>
          <a:xfrm>
            <a:off x="6189034" y="4730291"/>
            <a:ext cx="3249608" cy="800219"/>
          </a:xfrm>
          <a:prstGeom prst="rect">
            <a:avLst/>
          </a:prstGeom>
          <a:noFill/>
        </p:spPr>
        <p:txBody>
          <a:bodyPr wrap="none" rtlCol="0">
            <a:spAutoFit/>
          </a:bodyPr>
          <a:lstStyle/>
          <a:p>
            <a:r>
              <a:rPr lang="zh-TW" altLang="en-US" sz="2800" b="1" dirty="0"/>
              <a:t>中心網站</a:t>
            </a:r>
            <a:r>
              <a:rPr lang="en-US" altLang="zh-TW" sz="2800" b="1" dirty="0"/>
              <a:t>-</a:t>
            </a:r>
            <a:r>
              <a:rPr lang="zh-TW" altLang="en-US" sz="2800" b="1" dirty="0"/>
              <a:t>檔案下載</a:t>
            </a:r>
            <a:r>
              <a:rPr lang="en-US" altLang="zh-TW" sz="2800" b="1" dirty="0"/>
              <a:t> </a:t>
            </a:r>
          </a:p>
          <a:p>
            <a:endParaRPr lang="zh-TW" altLang="en-US" dirty="0"/>
          </a:p>
        </p:txBody>
      </p:sp>
      <p:sp>
        <p:nvSpPr>
          <p:cNvPr id="10" name="文字方塊 9">
            <a:extLst>
              <a:ext uri="{FF2B5EF4-FFF2-40B4-BE49-F238E27FC236}">
                <a16:creationId xmlns:a16="http://schemas.microsoft.com/office/drawing/2014/main" id="{4F8F35B2-DE00-EA2B-E2CD-9F4486BCDCA0}"/>
              </a:ext>
            </a:extLst>
          </p:cNvPr>
          <p:cNvSpPr txBox="1"/>
          <p:nvPr/>
        </p:nvSpPr>
        <p:spPr>
          <a:xfrm>
            <a:off x="4302614" y="5595690"/>
            <a:ext cx="4674934" cy="954107"/>
          </a:xfrm>
          <a:prstGeom prst="rect">
            <a:avLst/>
          </a:prstGeom>
          <a:noFill/>
        </p:spPr>
        <p:txBody>
          <a:bodyPr wrap="none" rtlCol="0">
            <a:spAutoFit/>
          </a:bodyPr>
          <a:lstStyle/>
          <a:p>
            <a:r>
              <a:rPr lang="en-US" altLang="zh-TW" sz="2800" b="1" dirty="0"/>
              <a:t>T:</a:t>
            </a:r>
            <a:r>
              <a:rPr lang="en-US" altLang="zh-TW" sz="2800" b="1" dirty="0">
                <a:sym typeface="Wingdings" panose="05000000000000000000" pitchFamily="2" charset="2"/>
              </a:rPr>
              <a:t>(03)2203012*662</a:t>
            </a:r>
            <a:r>
              <a:rPr lang="en-US" altLang="zh-TW" sz="2800" b="1" dirty="0"/>
              <a:t> </a:t>
            </a:r>
            <a:r>
              <a:rPr lang="zh-TW" altLang="en-US" sz="2800" b="1" dirty="0"/>
              <a:t> </a:t>
            </a:r>
            <a:r>
              <a:rPr lang="zh-TW" altLang="en-US" sz="2800" b="1" dirty="0">
                <a:latin typeface="標楷體" panose="03000509000000000000" pitchFamily="65" charset="-120"/>
                <a:ea typeface="標楷體" panose="03000509000000000000" pitchFamily="65" charset="-120"/>
              </a:rPr>
              <a:t>汪老師</a:t>
            </a:r>
            <a:endParaRPr lang="en-US" altLang="zh-TW" sz="2800" b="1" dirty="0">
              <a:latin typeface="標楷體" panose="03000509000000000000" pitchFamily="65" charset="-120"/>
              <a:ea typeface="標楷體" panose="03000509000000000000" pitchFamily="65" charset="-120"/>
            </a:endParaRPr>
          </a:p>
          <a:p>
            <a:r>
              <a:rPr lang="en-US" altLang="zh-TW" sz="2800" b="1" dirty="0"/>
              <a:t>M:danny1255@ms.tyc.edu.tw</a:t>
            </a:r>
          </a:p>
        </p:txBody>
      </p:sp>
      <p:pic>
        <p:nvPicPr>
          <p:cNvPr id="12" name="圖片 11" descr="一張含有 樣式, 像素 的圖片&#10;&#10;自動產生的描述">
            <a:extLst>
              <a:ext uri="{FF2B5EF4-FFF2-40B4-BE49-F238E27FC236}">
                <a16:creationId xmlns:a16="http://schemas.microsoft.com/office/drawing/2014/main" id="{52529094-23D1-1944-9D45-9E725E85A8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73193" y="1439029"/>
            <a:ext cx="3374159" cy="3374159"/>
          </a:xfrm>
          <a:prstGeom prst="rect">
            <a:avLst/>
          </a:prstGeom>
        </p:spPr>
      </p:pic>
      <p:pic>
        <p:nvPicPr>
          <p:cNvPr id="14" name="圖片 13" descr="一張含有 樣式, 像素, 設計 的圖片&#10;&#10;自動產生的描述">
            <a:extLst>
              <a:ext uri="{FF2B5EF4-FFF2-40B4-BE49-F238E27FC236}">
                <a16:creationId xmlns:a16="http://schemas.microsoft.com/office/drawing/2014/main" id="{6BBBF611-F057-E9E6-1FF8-9C3F501FCD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28500" y="1554628"/>
            <a:ext cx="3224357" cy="3224357"/>
          </a:xfrm>
          <a:prstGeom prst="rect">
            <a:avLst/>
          </a:prstGeom>
        </p:spPr>
      </p:pic>
    </p:spTree>
    <p:extLst>
      <p:ext uri="{BB962C8B-B14F-4D97-AF65-F5344CB8AC3E}">
        <p14:creationId xmlns:p14="http://schemas.microsoft.com/office/powerpoint/2010/main" val="1693825320"/>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3647</TotalTime>
  <Words>3784</Words>
  <Application>Microsoft Office PowerPoint</Application>
  <PresentationFormat>寬螢幕</PresentationFormat>
  <Paragraphs>285</Paragraphs>
  <Slides>25</Slides>
  <Notes>0</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25</vt:i4>
      </vt:variant>
    </vt:vector>
  </HeadingPairs>
  <TitlesOfParts>
    <vt:vector size="32" baseType="lpstr">
      <vt:lpstr>微軟正黑體</vt:lpstr>
      <vt:lpstr>標楷體</vt:lpstr>
      <vt:lpstr>Arial</vt:lpstr>
      <vt:lpstr>Calibri</vt:lpstr>
      <vt:lpstr>Calibri Light</vt:lpstr>
      <vt:lpstr>Wingdings</vt:lpstr>
      <vt:lpstr>Office 佈景主題</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 ch</dc:creator>
  <cp:lastModifiedBy>學前特教中心108</cp:lastModifiedBy>
  <cp:revision>44</cp:revision>
  <dcterms:created xsi:type="dcterms:W3CDTF">2023-12-29T01:03:44Z</dcterms:created>
  <dcterms:modified xsi:type="dcterms:W3CDTF">2024-08-22T01:53:03Z</dcterms:modified>
</cp:coreProperties>
</file>